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notesMasterIdLst>
    <p:notesMasterId r:id="rId51"/>
  </p:notesMasterIdLst>
  <p:sldIdLst>
    <p:sldId id="281" r:id="rId2"/>
    <p:sldId id="256" r:id="rId3"/>
    <p:sldId id="257" r:id="rId4"/>
    <p:sldId id="282" r:id="rId5"/>
    <p:sldId id="258" r:id="rId6"/>
    <p:sldId id="283" r:id="rId7"/>
    <p:sldId id="259" r:id="rId8"/>
    <p:sldId id="260" r:id="rId9"/>
    <p:sldId id="261" r:id="rId10"/>
    <p:sldId id="262" r:id="rId11"/>
    <p:sldId id="290" r:id="rId12"/>
    <p:sldId id="291" r:id="rId13"/>
    <p:sldId id="292" r:id="rId14"/>
    <p:sldId id="294" r:id="rId15"/>
    <p:sldId id="295" r:id="rId16"/>
    <p:sldId id="296" r:id="rId17"/>
    <p:sldId id="297" r:id="rId18"/>
    <p:sldId id="305" r:id="rId19"/>
    <p:sldId id="293" r:id="rId20"/>
    <p:sldId id="264" r:id="rId21"/>
    <p:sldId id="265" r:id="rId22"/>
    <p:sldId id="266" r:id="rId23"/>
    <p:sldId id="284" r:id="rId24"/>
    <p:sldId id="306" r:id="rId25"/>
    <p:sldId id="267" r:id="rId26"/>
    <p:sldId id="268" r:id="rId27"/>
    <p:sldId id="269" r:id="rId28"/>
    <p:sldId id="298" r:id="rId29"/>
    <p:sldId id="299" r:id="rId30"/>
    <p:sldId id="270" r:id="rId31"/>
    <p:sldId id="300" r:id="rId32"/>
    <p:sldId id="271" r:id="rId33"/>
    <p:sldId id="273" r:id="rId34"/>
    <p:sldId id="302" r:id="rId35"/>
    <p:sldId id="303" r:id="rId36"/>
    <p:sldId id="304" r:id="rId37"/>
    <p:sldId id="287" r:id="rId38"/>
    <p:sldId id="274" r:id="rId39"/>
    <p:sldId id="275" r:id="rId40"/>
    <p:sldId id="276" r:id="rId41"/>
    <p:sldId id="277" r:id="rId42"/>
    <p:sldId id="278" r:id="rId43"/>
    <p:sldId id="279" r:id="rId44"/>
    <p:sldId id="309" r:id="rId45"/>
    <p:sldId id="286" r:id="rId46"/>
    <p:sldId id="301" r:id="rId47"/>
    <p:sldId id="307" r:id="rId48"/>
    <p:sldId id="308" r:id="rId49"/>
    <p:sldId id="288"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BEF633-35A9-4A43-B33E-79EEF0AE2162}" type="datetimeFigureOut">
              <a:rPr lang="en-US" smtClean="0"/>
              <a:pPr/>
              <a:t>7/24/2020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B83D25-20E8-48EA-92FE-747102A3E84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circl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ircl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7/24/2020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spd="med">
    <p:circl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7/24/2020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circl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7/24/2020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transition spd="med">
    <p:circle/>
  </p:transition>
  <p:timing>
    <p:tnLst>
      <p:par>
        <p:cTn id="1" dur="indefinite" restart="never" nodeType="tmRoot"/>
      </p:par>
    </p:tnLst>
  </p:timing>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pPr algn="ctr"/>
            <a:r>
              <a:rPr lang="en-US" sz="6600" b="1" u="sng" dirty="0" smtClean="0">
                <a:solidFill>
                  <a:schemeClr val="accent1">
                    <a:lumMod val="60000"/>
                    <a:lumOff val="40000"/>
                  </a:schemeClr>
                </a:solidFill>
              </a:rPr>
              <a:t>School Library</a:t>
            </a:r>
            <a:endParaRPr lang="en-US" sz="6600" b="1" dirty="0">
              <a:solidFill>
                <a:schemeClr val="accent1">
                  <a:lumMod val="60000"/>
                  <a:lumOff val="40000"/>
                </a:schemeClr>
              </a:solidFill>
            </a:endParaRPr>
          </a:p>
        </p:txBody>
      </p:sp>
      <p:pic>
        <p:nvPicPr>
          <p:cNvPr id="4" name="Picture 2" descr="C:\Users\ss\Desktop\J8\20200722_231221.jpg"/>
          <p:cNvPicPr>
            <a:picLocks noGrp="1" noChangeAspect="1" noChangeArrowheads="1"/>
          </p:cNvPicPr>
          <p:nvPr>
            <p:ph idx="1"/>
          </p:nvPr>
        </p:nvPicPr>
        <p:blipFill>
          <a:blip r:embed="rId3" cstate="print"/>
          <a:stretch>
            <a:fillRect/>
          </a:stretch>
        </p:blipFill>
        <p:spPr bwMode="auto">
          <a:xfrm>
            <a:off x="2209800" y="1600200"/>
            <a:ext cx="4758636" cy="4068763"/>
          </a:xfrm>
          <a:prstGeom prst="rect">
            <a:avLst/>
          </a:prstGeom>
          <a:noFill/>
        </p:spPr>
      </p:pic>
      <p:pic>
        <p:nvPicPr>
          <p:cNvPr id="2050" name="Picture 2" descr="C:\Users\ss\Desktop\c9c882eae81105682c09312ab020a6a4_computer-library-clipart-clipartxtras_425-347.jpeg"/>
          <p:cNvPicPr>
            <a:picLocks noChangeAspect="1" noChangeArrowheads="1"/>
          </p:cNvPicPr>
          <p:nvPr/>
        </p:nvPicPr>
        <p:blipFill>
          <a:blip r:embed="rId4"/>
          <a:srcRect/>
          <a:stretch>
            <a:fillRect/>
          </a:stretch>
        </p:blipFill>
        <p:spPr bwMode="auto">
          <a:xfrm>
            <a:off x="7209294" y="1527870"/>
            <a:ext cx="1600200" cy="1446510"/>
          </a:xfrm>
          <a:prstGeom prst="rect">
            <a:avLst/>
          </a:prstGeom>
          <a:noFill/>
        </p:spPr>
      </p:pic>
      <p:pic>
        <p:nvPicPr>
          <p:cNvPr id="2052" name="Picture 4" descr="More Thrifty School Library Design Tips | School Library Journal"/>
          <p:cNvPicPr>
            <a:picLocks noChangeAspect="1" noChangeArrowheads="1"/>
          </p:cNvPicPr>
          <p:nvPr/>
        </p:nvPicPr>
        <p:blipFill>
          <a:blip r:embed="rId5"/>
          <a:srcRect/>
          <a:stretch>
            <a:fillRect/>
          </a:stretch>
        </p:blipFill>
        <p:spPr bwMode="auto">
          <a:xfrm>
            <a:off x="273804" y="1604070"/>
            <a:ext cx="1714500" cy="1714500"/>
          </a:xfrm>
          <a:prstGeom prst="rect">
            <a:avLst/>
          </a:prstGeom>
          <a:noFill/>
        </p:spPr>
      </p:pic>
      <p:pic>
        <p:nvPicPr>
          <p:cNvPr id="2054" name="Picture 6" descr="5 Reasons School Libraries Rock! | Red Apple Reading | Red Apple ..."/>
          <p:cNvPicPr>
            <a:picLocks noChangeAspect="1" noChangeArrowheads="1"/>
          </p:cNvPicPr>
          <p:nvPr/>
        </p:nvPicPr>
        <p:blipFill>
          <a:blip r:embed="rId6"/>
          <a:srcRect/>
          <a:stretch>
            <a:fillRect/>
          </a:stretch>
        </p:blipFill>
        <p:spPr bwMode="auto">
          <a:xfrm>
            <a:off x="216972" y="3410922"/>
            <a:ext cx="1819275" cy="2514600"/>
          </a:xfrm>
          <a:prstGeom prst="rect">
            <a:avLst/>
          </a:prstGeom>
          <a:noFill/>
        </p:spPr>
      </p:pic>
      <p:pic>
        <p:nvPicPr>
          <p:cNvPr id="2056" name="Picture 8" descr="Online bookstores let you buy more books – Literary Yard"/>
          <p:cNvPicPr>
            <a:picLocks noChangeAspect="1" noChangeArrowheads="1"/>
          </p:cNvPicPr>
          <p:nvPr/>
        </p:nvPicPr>
        <p:blipFill>
          <a:blip r:embed="rId7" cstate="print"/>
          <a:srcRect/>
          <a:stretch>
            <a:fillRect/>
          </a:stretch>
        </p:blipFill>
        <p:spPr bwMode="auto">
          <a:xfrm>
            <a:off x="7271286" y="2973090"/>
            <a:ext cx="1606550" cy="1295400"/>
          </a:xfrm>
          <a:prstGeom prst="rect">
            <a:avLst/>
          </a:prstGeom>
          <a:noFill/>
        </p:spPr>
      </p:pic>
      <p:sp>
        <p:nvSpPr>
          <p:cNvPr id="2058" name="AutoShape 10" descr="Boy and girl reading book in library - Download Free Vector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0" name="AutoShape 12" descr="Boy and girl reading book in library - Download Free Vector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61" name="Picture 13" descr="C:\Users\ss\Desktop\download.jpg"/>
          <p:cNvPicPr>
            <a:picLocks noChangeAspect="1" noChangeArrowheads="1"/>
          </p:cNvPicPr>
          <p:nvPr/>
        </p:nvPicPr>
        <p:blipFill>
          <a:blip r:embed="rId8"/>
          <a:srcRect/>
          <a:stretch>
            <a:fillRect/>
          </a:stretch>
        </p:blipFill>
        <p:spPr bwMode="auto">
          <a:xfrm>
            <a:off x="7193796" y="4329192"/>
            <a:ext cx="1581150" cy="1505530"/>
          </a:xfrm>
          <a:prstGeom prst="rect">
            <a:avLst/>
          </a:prstGeom>
          <a:noFill/>
        </p:spPr>
      </p:pic>
      <p:pic>
        <p:nvPicPr>
          <p:cNvPr id="2063" name="Picture 15" descr="Adina Group Of Institutions"/>
          <p:cNvPicPr>
            <a:picLocks noChangeAspect="1" noChangeArrowheads="1"/>
          </p:cNvPicPr>
          <p:nvPr/>
        </p:nvPicPr>
        <p:blipFill>
          <a:blip r:embed="rId9" cstate="print"/>
          <a:srcRect/>
          <a:stretch>
            <a:fillRect/>
          </a:stretch>
        </p:blipFill>
        <p:spPr bwMode="auto">
          <a:xfrm>
            <a:off x="1948914" y="5868690"/>
            <a:ext cx="5749926" cy="914400"/>
          </a:xfrm>
          <a:prstGeom prst="rect">
            <a:avLst/>
          </a:prstGeom>
          <a:noFill/>
        </p:spPr>
      </p:pic>
    </p:spTree>
  </p:cSld>
  <p:clrMapOvr>
    <a:masterClrMapping/>
  </p:clrMapOvr>
  <p:transition spd="med">
    <p:circle/>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28600"/>
            <a:ext cx="8229600" cy="4267200"/>
          </a:xfrm>
        </p:spPr>
        <p:txBody>
          <a:bodyPr>
            <a:noAutofit/>
          </a:bodyPr>
          <a:lstStyle/>
          <a:p>
            <a:pPr algn="l"/>
            <a:r>
              <a:rPr lang="en-US" sz="2800" b="1" dirty="0" smtClean="0">
                <a:solidFill>
                  <a:schemeClr val="accent1">
                    <a:lumMod val="60000"/>
                    <a:lumOff val="40000"/>
                  </a:schemeClr>
                </a:solidFill>
              </a:rPr>
              <a:t>The School libraries are considered as the nerve </a:t>
            </a:r>
            <a:r>
              <a:rPr lang="en-US" sz="2800" b="1" dirty="0" err="1" smtClean="0">
                <a:solidFill>
                  <a:schemeClr val="accent1">
                    <a:lumMod val="60000"/>
                    <a:lumOff val="40000"/>
                  </a:schemeClr>
                </a:solidFill>
              </a:rPr>
              <a:t>centres</a:t>
            </a:r>
            <a:r>
              <a:rPr lang="en-US" sz="2800" b="1" dirty="0" smtClean="0">
                <a:solidFill>
                  <a:schemeClr val="accent1">
                    <a:lumMod val="60000"/>
                    <a:lumOff val="40000"/>
                  </a:schemeClr>
                </a:solidFill>
              </a:rPr>
              <a:t> of knowledge which serve the students and staff members with needed information resources and act as vital partners in the collaborative learning activities.</a:t>
            </a:r>
          </a:p>
          <a:p>
            <a:pPr algn="l"/>
            <a:r>
              <a:rPr lang="en-US" sz="2800" b="1" dirty="0" smtClean="0">
                <a:solidFill>
                  <a:schemeClr val="accent1">
                    <a:lumMod val="60000"/>
                    <a:lumOff val="40000"/>
                  </a:schemeClr>
                </a:solidFill>
              </a:rPr>
              <a:t>The </a:t>
            </a:r>
            <a:r>
              <a:rPr lang="en-US" sz="2800" b="1" dirty="0" smtClean="0">
                <a:solidFill>
                  <a:schemeClr val="accent1">
                    <a:lumMod val="60000"/>
                    <a:lumOff val="40000"/>
                  </a:schemeClr>
                </a:solidFill>
              </a:rPr>
              <a:t>goal of the school library media center is to ensure that all members of the school community have equitable access "to books and reading, to information, and to information technology.</a:t>
            </a:r>
          </a:p>
          <a:p>
            <a:pPr algn="l"/>
            <a:r>
              <a:rPr lang="en-US" sz="1050" b="1" dirty="0" smtClean="0">
                <a:solidFill>
                  <a:schemeClr val="accent1">
                    <a:lumMod val="60000"/>
                    <a:lumOff val="40000"/>
                  </a:schemeClr>
                </a:solidFill>
              </a:rPr>
              <a:t>  </a:t>
            </a:r>
            <a:endParaRPr lang="en-US" sz="1050" dirty="0" smtClean="0">
              <a:solidFill>
                <a:schemeClr val="accent1">
                  <a:lumMod val="60000"/>
                  <a:lumOff val="40000"/>
                </a:schemeClr>
              </a:solidFill>
            </a:endParaRPr>
          </a:p>
          <a:p>
            <a:endParaRPr lang="en-US" sz="500" dirty="0">
              <a:solidFill>
                <a:schemeClr val="accent1">
                  <a:lumMod val="60000"/>
                  <a:lumOff val="40000"/>
                </a:schemeClr>
              </a:solidFill>
            </a:endParaRPr>
          </a:p>
        </p:txBody>
      </p:sp>
      <p:sp>
        <p:nvSpPr>
          <p:cNvPr id="27652" name="AutoShape 4" descr="Stack Clipart - Free Library Clipart , Transparent Cartoon, Fre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descr="C:\Users\ss\Downloads\20200724_173354.jpg"/>
          <p:cNvPicPr>
            <a:picLocks noChangeAspect="1" noChangeArrowheads="1"/>
          </p:cNvPicPr>
          <p:nvPr/>
        </p:nvPicPr>
        <p:blipFill>
          <a:blip r:embed="rId2"/>
          <a:srcRect/>
          <a:stretch>
            <a:fillRect/>
          </a:stretch>
        </p:blipFill>
        <p:spPr bwMode="auto">
          <a:xfrm>
            <a:off x="2438400" y="4419600"/>
            <a:ext cx="4114800" cy="24384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229600" cy="1143000"/>
          </a:xfrm>
        </p:spPr>
        <p:txBody>
          <a:bodyPr>
            <a:normAutofit fontScale="90000"/>
          </a:bodyPr>
          <a:lstStyle/>
          <a:p>
            <a:pPr algn="ctr"/>
            <a:r>
              <a:rPr lang="en-US" sz="4900" b="1" u="sng" dirty="0" smtClean="0"/>
              <a:t>Objectives of the School Library </a:t>
            </a:r>
            <a:r>
              <a:rPr lang="en-US" dirty="0" smtClean="0"/>
              <a:t/>
            </a:r>
            <a:br>
              <a:rPr lang="en-US" dirty="0" smtClean="0"/>
            </a:br>
            <a:endParaRPr lang="en-US" dirty="0"/>
          </a:p>
        </p:txBody>
      </p:sp>
      <p:sp>
        <p:nvSpPr>
          <p:cNvPr id="3" name="Content Placeholder 2"/>
          <p:cNvSpPr>
            <a:spLocks noGrp="1"/>
          </p:cNvSpPr>
          <p:nvPr>
            <p:ph idx="1"/>
          </p:nvPr>
        </p:nvSpPr>
        <p:spPr>
          <a:xfrm>
            <a:off x="381000" y="1265238"/>
            <a:ext cx="8382000" cy="5592762"/>
          </a:xfrm>
        </p:spPr>
        <p:txBody>
          <a:bodyPr>
            <a:normAutofit fontScale="77500" lnSpcReduction="20000"/>
          </a:bodyPr>
          <a:lstStyle/>
          <a:p>
            <a:pPr fontAlgn="base"/>
            <a:endParaRPr lang="en-US" b="1" dirty="0" smtClean="0"/>
          </a:p>
          <a:p>
            <a:pPr lvl="0" fontAlgn="base"/>
            <a:r>
              <a:rPr lang="en-US" sz="4400" b="1" dirty="0" smtClean="0">
                <a:solidFill>
                  <a:schemeClr val="accent3">
                    <a:lumMod val="50000"/>
                  </a:schemeClr>
                </a:solidFill>
              </a:rPr>
              <a:t>Supporting and enhancing educational goals of School.</a:t>
            </a:r>
          </a:p>
          <a:p>
            <a:pPr lvl="0" fontAlgn="base"/>
            <a:r>
              <a:rPr lang="en-US" sz="4400" b="1" dirty="0" smtClean="0">
                <a:solidFill>
                  <a:schemeClr val="accent3">
                    <a:lumMod val="50000"/>
                  </a:schemeClr>
                </a:solidFill>
              </a:rPr>
              <a:t>Be the knowledge hub of the school and disseminate knowledge as widely as possible.</a:t>
            </a:r>
          </a:p>
          <a:p>
            <a:pPr lvl="0" fontAlgn="base"/>
            <a:r>
              <a:rPr lang="en-US" sz="4400" b="1" dirty="0" smtClean="0">
                <a:solidFill>
                  <a:schemeClr val="accent3">
                    <a:lumMod val="50000"/>
                  </a:schemeClr>
                </a:solidFill>
              </a:rPr>
              <a:t>Provide a curriculum-based, flexibly scheduled, open access learning environment that accommodates all learners.</a:t>
            </a:r>
          </a:p>
          <a:p>
            <a:pPr lvl="0" fontAlgn="base"/>
            <a:r>
              <a:rPr lang="en-US" sz="4400" b="1" dirty="0" smtClean="0">
                <a:solidFill>
                  <a:schemeClr val="accent3">
                    <a:lumMod val="50000"/>
                  </a:schemeClr>
                </a:solidFill>
              </a:rPr>
              <a:t>Facilitate creation of new knowledge.</a:t>
            </a:r>
          </a:p>
          <a:p>
            <a:pPr lvl="0" fontAlgn="base"/>
            <a:r>
              <a:rPr lang="en-US" sz="4400" b="1" dirty="0" smtClean="0">
                <a:solidFill>
                  <a:schemeClr val="accent3">
                    <a:lumMod val="50000"/>
                  </a:schemeClr>
                </a:solidFill>
              </a:rPr>
              <a:t>Facilitate optimal use of knowledge by all staff and students.</a:t>
            </a:r>
          </a:p>
        </p:txBody>
      </p:sp>
      <p:pic>
        <p:nvPicPr>
          <p:cNvPr id="26626" name="Picture 2" descr="The Must-Read Brain Books of 2019, Part 1"/>
          <p:cNvPicPr>
            <a:picLocks noChangeAspect="1" noChangeArrowheads="1"/>
          </p:cNvPicPr>
          <p:nvPr/>
        </p:nvPicPr>
        <p:blipFill>
          <a:blip r:embed="rId2" cstate="print"/>
          <a:srcRect/>
          <a:stretch>
            <a:fillRect/>
          </a:stretch>
        </p:blipFill>
        <p:spPr bwMode="auto">
          <a:xfrm>
            <a:off x="7590640" y="3276600"/>
            <a:ext cx="1553360" cy="184785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458200" cy="5105399"/>
          </a:xfrm>
        </p:spPr>
        <p:txBody>
          <a:bodyPr/>
          <a:lstStyle/>
          <a:p>
            <a:pPr lvl="0" fontAlgn="base"/>
            <a:r>
              <a:rPr lang="en-US" b="1" dirty="0" smtClean="0">
                <a:solidFill>
                  <a:schemeClr val="accent3">
                    <a:lumMod val="50000"/>
                  </a:schemeClr>
                </a:solidFill>
              </a:rPr>
              <a:t>Encourage and foster reading habit among staff and students.</a:t>
            </a:r>
          </a:p>
          <a:p>
            <a:pPr lvl="0" fontAlgn="base"/>
            <a:r>
              <a:rPr lang="en-US" b="1" dirty="0" smtClean="0">
                <a:solidFill>
                  <a:schemeClr val="accent3">
                    <a:lumMod val="50000"/>
                  </a:schemeClr>
                </a:solidFill>
              </a:rPr>
              <a:t>Effectively participate in the teaching-learning </a:t>
            </a:r>
            <a:r>
              <a:rPr lang="en-US" b="1" dirty="0" err="1" smtClean="0">
                <a:solidFill>
                  <a:schemeClr val="accent3">
                    <a:lumMod val="50000"/>
                  </a:schemeClr>
                </a:solidFill>
              </a:rPr>
              <a:t>programmes</a:t>
            </a:r>
            <a:r>
              <a:rPr lang="en-US" b="1" dirty="0" smtClean="0">
                <a:solidFill>
                  <a:schemeClr val="accent3">
                    <a:lumMod val="50000"/>
                  </a:schemeClr>
                </a:solidFill>
              </a:rPr>
              <a:t> of the school.</a:t>
            </a:r>
          </a:p>
          <a:p>
            <a:pPr lvl="0" fontAlgn="base"/>
            <a:r>
              <a:rPr lang="en-US" b="1" dirty="0" smtClean="0">
                <a:solidFill>
                  <a:schemeClr val="accent3">
                    <a:lumMod val="50000"/>
                  </a:schemeClr>
                </a:solidFill>
              </a:rPr>
              <a:t>To provide intellectual access to information through learning activities that are integrated into the curriculum and that help all students achieve information literacy </a:t>
            </a:r>
          </a:p>
          <a:p>
            <a:endParaRPr lang="en-US" b="1" dirty="0" smtClean="0"/>
          </a:p>
          <a:p>
            <a:endParaRPr lang="en-US" dirty="0"/>
          </a:p>
        </p:txBody>
      </p:sp>
      <p:pic>
        <p:nvPicPr>
          <p:cNvPr id="46082"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sp>
        <p:nvSpPr>
          <p:cNvPr id="46084" name="AutoShape 4" descr="5 benefits of reading for children, Reading is good for br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6086" name="AutoShape 6" descr="5 benefits of reading for children, Reading is good for bra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6087" name="Picture 7" descr="C:\Users\ss\Desktop\hjgm.jpg"/>
          <p:cNvPicPr>
            <a:picLocks noChangeAspect="1" noChangeArrowheads="1"/>
          </p:cNvPicPr>
          <p:nvPr/>
        </p:nvPicPr>
        <p:blipFill>
          <a:blip r:embed="rId3"/>
          <a:srcRect/>
          <a:stretch>
            <a:fillRect/>
          </a:stretch>
        </p:blipFill>
        <p:spPr bwMode="auto">
          <a:xfrm>
            <a:off x="3082866" y="5439906"/>
            <a:ext cx="2790825" cy="13716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b="1" u="sng" dirty="0" smtClean="0"/>
              <a:t>Location of the Library</a:t>
            </a:r>
            <a:r>
              <a:rPr lang="en-US" dirty="0" smtClean="0"/>
              <a:t/>
            </a:r>
            <a:br>
              <a:rPr lang="en-US" dirty="0" smtClean="0"/>
            </a:br>
            <a:endParaRPr lang="en-US" dirty="0"/>
          </a:p>
        </p:txBody>
      </p:sp>
      <p:sp>
        <p:nvSpPr>
          <p:cNvPr id="3" name="Content Placeholder 2"/>
          <p:cNvSpPr>
            <a:spLocks noGrp="1"/>
          </p:cNvSpPr>
          <p:nvPr>
            <p:ph idx="1"/>
          </p:nvPr>
        </p:nvSpPr>
        <p:spPr>
          <a:xfrm>
            <a:off x="457200" y="1676399"/>
            <a:ext cx="8305800" cy="4830763"/>
          </a:xfrm>
        </p:spPr>
        <p:txBody>
          <a:bodyPr>
            <a:normAutofit/>
          </a:bodyPr>
          <a:lstStyle/>
          <a:p>
            <a:pPr fontAlgn="base"/>
            <a:r>
              <a:rPr lang="en-US" b="1" dirty="0" smtClean="0"/>
              <a:t>The library should be located strategically and have adequate space to accommodate all its resources, users and activities. When new library buildings are designed and the existing ones are restructured, the following factors should be considered.</a:t>
            </a:r>
            <a:endParaRPr lang="en-US" dirty="0" smtClean="0"/>
          </a:p>
          <a:p>
            <a:endParaRPr lang="en-US" dirty="0"/>
          </a:p>
        </p:txBody>
      </p:sp>
      <p:pic>
        <p:nvPicPr>
          <p:cNvPr id="25601" name="Picture 1" descr="C:\Users\ss\Desktop\images (1).jpg"/>
          <p:cNvPicPr>
            <a:picLocks noChangeAspect="1" noChangeArrowheads="1"/>
          </p:cNvPicPr>
          <p:nvPr/>
        </p:nvPicPr>
        <p:blipFill>
          <a:blip r:embed="rId2"/>
          <a:srcRect/>
          <a:stretch>
            <a:fillRect/>
          </a:stretch>
        </p:blipFill>
        <p:spPr bwMode="auto">
          <a:xfrm>
            <a:off x="3116145" y="4655622"/>
            <a:ext cx="2940286" cy="2202378"/>
          </a:xfrm>
          <a:prstGeom prst="rect">
            <a:avLst/>
          </a:prstGeom>
          <a:noFill/>
        </p:spPr>
      </p:pic>
    </p:spTree>
  </p:cSld>
  <p:clrMapOvr>
    <a:masterClrMapping/>
  </p:clrMapOvr>
  <p:transition spd="med">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86800" cy="4952999"/>
          </a:xfrm>
        </p:spPr>
        <p:txBody>
          <a:bodyPr/>
          <a:lstStyle/>
          <a:p>
            <a:pPr lvl="0" fontAlgn="base"/>
            <a:r>
              <a:rPr lang="en-US" b="1" dirty="0" smtClean="0"/>
              <a:t>Central location, on the ground floor if possible</a:t>
            </a:r>
            <a:endParaRPr lang="en-US" dirty="0" smtClean="0"/>
          </a:p>
          <a:p>
            <a:pPr lvl="0" fontAlgn="base"/>
            <a:r>
              <a:rPr lang="en-US" b="1" dirty="0" smtClean="0"/>
              <a:t>Accessibility and proximity, being close to all teaching areas</a:t>
            </a:r>
            <a:endParaRPr lang="en-US" dirty="0" smtClean="0"/>
          </a:p>
          <a:p>
            <a:pPr lvl="0" fontAlgn="base"/>
            <a:r>
              <a:rPr lang="en-US" b="1" dirty="0" smtClean="0"/>
              <a:t>Noise factors, with at least some parts of the library free from external noise</a:t>
            </a:r>
            <a:endParaRPr lang="en-US" dirty="0" smtClean="0"/>
          </a:p>
          <a:p>
            <a:pPr lvl="0" fontAlgn="base"/>
            <a:r>
              <a:rPr lang="en-US" b="1" dirty="0" smtClean="0"/>
              <a:t>Appropriate and sufficient light, both through windows and artificial light</a:t>
            </a:r>
            <a:endParaRPr lang="en-US" dirty="0" smtClean="0"/>
          </a:p>
          <a:p>
            <a:endParaRPr lang="en-US"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pic>
        <p:nvPicPr>
          <p:cNvPr id="45058" name="Picture 2" descr="Bishop's University Library Sherbrooke, Quebec - e-architect"/>
          <p:cNvPicPr>
            <a:picLocks noChangeAspect="1" noChangeArrowheads="1"/>
          </p:cNvPicPr>
          <p:nvPr/>
        </p:nvPicPr>
        <p:blipFill>
          <a:blip r:embed="rId3"/>
          <a:srcRect/>
          <a:stretch>
            <a:fillRect/>
          </a:stretch>
        </p:blipFill>
        <p:spPr bwMode="auto">
          <a:xfrm>
            <a:off x="6023670" y="5027910"/>
            <a:ext cx="2895600" cy="17526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495800"/>
          </a:xfrm>
        </p:spPr>
        <p:txBody>
          <a:bodyPr>
            <a:normAutofit fontScale="85000" lnSpcReduction="10000"/>
          </a:bodyPr>
          <a:lstStyle/>
          <a:p>
            <a:pPr lvl="0" fontAlgn="base"/>
            <a:r>
              <a:rPr lang="en-US" b="1" dirty="0" smtClean="0"/>
              <a:t>Wall and furniture shall be painted with attractive, non-reflective and eye/reading friendly shades</a:t>
            </a:r>
            <a:endParaRPr lang="en-US" dirty="0" smtClean="0"/>
          </a:p>
          <a:p>
            <a:pPr lvl="0" fontAlgn="base"/>
            <a:r>
              <a:rPr lang="en-US" b="1" dirty="0" smtClean="0"/>
              <a:t>Aesthetically designed wall fixtures, imageries and potted plants</a:t>
            </a:r>
            <a:endParaRPr lang="en-US" dirty="0" smtClean="0"/>
          </a:p>
          <a:p>
            <a:pPr lvl="0" fontAlgn="base"/>
            <a:r>
              <a:rPr lang="en-US" b="1" dirty="0" smtClean="0"/>
              <a:t>Provision for maintaining appropriate room temperature (e.g. air-conditioning, heating) to ensure good working conditions all around the year as well as the preservation of the collections</a:t>
            </a:r>
            <a:endParaRPr lang="en-US" dirty="0" smtClean="0"/>
          </a:p>
          <a:p>
            <a:pPr lvl="0" fontAlgn="base"/>
            <a:r>
              <a:rPr lang="en-US" b="1" dirty="0" smtClean="0"/>
              <a:t>Appropriate design to meet the special needs of differently </a:t>
            </a:r>
            <a:r>
              <a:rPr lang="en-US" b="1" dirty="0" err="1" smtClean="0"/>
              <a:t>abled</a:t>
            </a:r>
            <a:r>
              <a:rPr lang="en-US" b="1" dirty="0" smtClean="0"/>
              <a:t> library users.</a:t>
            </a:r>
            <a:endParaRPr lang="en-US" dirty="0" smtClean="0"/>
          </a:p>
          <a:p>
            <a:endParaRPr lang="en-US"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pic>
        <p:nvPicPr>
          <p:cNvPr id="1026" name="Picture 2" descr="C:\Users\ss\Desktop\A-LIBRARY-IS-A-PLACE.png"/>
          <p:cNvPicPr>
            <a:picLocks noChangeAspect="1" noChangeArrowheads="1"/>
          </p:cNvPicPr>
          <p:nvPr/>
        </p:nvPicPr>
        <p:blipFill>
          <a:blip r:embed="rId3"/>
          <a:srcRect/>
          <a:stretch>
            <a:fillRect/>
          </a:stretch>
        </p:blipFill>
        <p:spPr bwMode="auto">
          <a:xfrm>
            <a:off x="6934200" y="0"/>
            <a:ext cx="2027816" cy="183366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382000" cy="5082809"/>
          </a:xfrm>
        </p:spPr>
        <p:txBody>
          <a:bodyPr>
            <a:normAutofit lnSpcReduction="10000"/>
          </a:bodyPr>
          <a:lstStyle/>
          <a:p>
            <a:pPr lvl="0" fontAlgn="base"/>
            <a:r>
              <a:rPr lang="en-US" b="1" dirty="0" smtClean="0"/>
              <a:t>The Library should have adequate space for keeping the books, periodicals, newspapers, multimedia and other resources arranged as per the prescribed classification system. There shall be a reading room, teacher’s corner, space for group activities, staff work areas and a librarian’s room. Spaces for computer workstations, displays (shelves/tables/stands), property counter, and a library circulation counter are also essential.</a:t>
            </a:r>
            <a:endParaRPr lang="en-US" dirty="0" smtClean="0"/>
          </a:p>
          <a:p>
            <a:endParaRPr lang="en-US"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spTree>
  </p:cSld>
  <p:clrMapOvr>
    <a:masterClrMapping/>
  </p:clrMapOvr>
  <p:transition spd="med">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Size and Seating Capacity</a:t>
            </a:r>
            <a:endParaRPr lang="en-US" dirty="0"/>
          </a:p>
        </p:txBody>
      </p:sp>
      <p:sp>
        <p:nvSpPr>
          <p:cNvPr id="3" name="Content Placeholder 2"/>
          <p:cNvSpPr>
            <a:spLocks noGrp="1"/>
          </p:cNvSpPr>
          <p:nvPr>
            <p:ph idx="1"/>
          </p:nvPr>
        </p:nvSpPr>
        <p:spPr>
          <a:xfrm>
            <a:off x="228600" y="1676400"/>
            <a:ext cx="8458200" cy="4876800"/>
          </a:xfrm>
        </p:spPr>
        <p:txBody>
          <a:bodyPr>
            <a:normAutofit fontScale="92500" lnSpcReduction="10000"/>
          </a:bodyPr>
          <a:lstStyle/>
          <a:p>
            <a:pPr lvl="0"/>
            <a:r>
              <a:rPr lang="en-US" b="1" dirty="0" smtClean="0"/>
              <a:t>The size and seating capacity of the Reading Room will depend on the optimum number of students that a school usually admits. There should be space for at least 50 students from a class at a time and / or 10-30 students and or teachers who come for other group activities, projects, reading, internet browsing, and reference. (i.e., the reading room should have a capacity of seating 50 to 80 persons at a time). A provision of 10 </a:t>
            </a:r>
            <a:r>
              <a:rPr lang="en-US" b="1" dirty="0" err="1" smtClean="0"/>
              <a:t>sq.ft</a:t>
            </a:r>
            <a:r>
              <a:rPr lang="en-US" b="1" dirty="0" smtClean="0"/>
              <a:t> floor area per pupil in Reading Room is considered adequate.</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610600" cy="5082809"/>
          </a:xfrm>
        </p:spPr>
        <p:txBody>
          <a:bodyPr>
            <a:normAutofit/>
          </a:bodyPr>
          <a:lstStyle/>
          <a:p>
            <a:pPr lvl="0" fontAlgn="base"/>
            <a:r>
              <a:rPr lang="en-US" sz="2500" b="1" dirty="0" smtClean="0"/>
              <a:t>The stack room should be big enough to accommodate between 10000 to15000 volumes.</a:t>
            </a:r>
            <a:endParaRPr lang="en-US" sz="2500" dirty="0" smtClean="0"/>
          </a:p>
          <a:p>
            <a:pPr lvl="0" fontAlgn="base"/>
            <a:r>
              <a:rPr lang="en-US" sz="2500" b="1" dirty="0" smtClean="0"/>
              <a:t>Flexibility shall be maintained to allow multiplicity of activities and future changes in curriculum and technology.</a:t>
            </a:r>
            <a:endParaRPr lang="en-US" sz="2500" dirty="0" smtClean="0"/>
          </a:p>
          <a:p>
            <a:pPr lvl="0" fontAlgn="base"/>
            <a:r>
              <a:rPr lang="en-US" sz="2500" b="1" dirty="0" smtClean="0"/>
              <a:t>The interior of the library shall be designed in such a way that will attract  the students and make them feel comfortable and active.</a:t>
            </a:r>
            <a:endParaRPr lang="en-US" sz="2500" dirty="0" smtClean="0"/>
          </a:p>
          <a:p>
            <a:pPr lvl="0" fontAlgn="base"/>
            <a:r>
              <a:rPr lang="en-US" sz="2500" b="1" dirty="0" smtClean="0"/>
              <a:t>The Library should be avoided, if possible from conducting other non academic activities since that will interrupt the routine functioning.</a:t>
            </a:r>
            <a:endParaRPr lang="en-US" sz="2500" dirty="0" smtClean="0"/>
          </a:p>
          <a:p>
            <a:endParaRPr lang="en-US" sz="2500"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pic>
        <p:nvPicPr>
          <p:cNvPr id="21506" name="Picture 2" descr="Public library interior stack book on Royalty Free Vector"/>
          <p:cNvPicPr>
            <a:picLocks noChangeAspect="1" noChangeArrowheads="1"/>
          </p:cNvPicPr>
          <p:nvPr/>
        </p:nvPicPr>
        <p:blipFill>
          <a:blip r:embed="rId3"/>
          <a:srcRect/>
          <a:stretch>
            <a:fillRect/>
          </a:stretch>
        </p:blipFill>
        <p:spPr bwMode="auto">
          <a:xfrm>
            <a:off x="3581400" y="5486400"/>
            <a:ext cx="2419350" cy="13716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BUDGET ALLOCATION FORMULA</a:t>
            </a:r>
            <a:endParaRPr lang="en-US" dirty="0"/>
          </a:p>
        </p:txBody>
      </p:sp>
      <p:sp>
        <p:nvSpPr>
          <p:cNvPr id="3" name="Content Placeholder 2"/>
          <p:cNvSpPr>
            <a:spLocks noGrp="1"/>
          </p:cNvSpPr>
          <p:nvPr>
            <p:ph idx="1"/>
          </p:nvPr>
        </p:nvSpPr>
        <p:spPr/>
        <p:txBody>
          <a:bodyPr/>
          <a:lstStyle/>
          <a:p>
            <a:r>
              <a:rPr lang="en-US" dirty="0" smtClean="0"/>
              <a:t>The cost of books and periodicals/newspapers is so prohibitive these days that it is really very difficult for any school library to provide new books in required quantity. To meet the book needs of students and teachers, the government and other funding agencies should allocate adequate funds for meeting Library needs.</a:t>
            </a:r>
            <a:endParaRPr lang="en-US" dirty="0"/>
          </a:p>
        </p:txBody>
      </p:sp>
    </p:spTree>
  </p:cSld>
  <p:clrMapOvr>
    <a:masterClrMapping/>
  </p:clrMapOvr>
  <p:transition spd="med">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b="1" dirty="0" smtClean="0"/>
              <a:t>The non-recurring grants received during the year may be spent on items for which they are released. But the recurring library grant as and when received must be allocated as far as possible according to the following formula:</a:t>
            </a:r>
          </a:p>
          <a:p>
            <a:r>
              <a:rPr lang="en-US" b="1" dirty="0" smtClean="0"/>
              <a:t> Books						 50% </a:t>
            </a:r>
          </a:p>
          <a:p>
            <a:r>
              <a:rPr lang="en-US" b="1" dirty="0" smtClean="0"/>
              <a:t>Periodicals/newspapers				 10% </a:t>
            </a:r>
          </a:p>
          <a:p>
            <a:r>
              <a:rPr lang="en-US" b="1" dirty="0" smtClean="0"/>
              <a:t>Library Stationery 				10% </a:t>
            </a:r>
          </a:p>
          <a:p>
            <a:r>
              <a:rPr lang="en-US" b="1" dirty="0" smtClean="0"/>
              <a:t>Miscellaneous (Library equipment and stacks etc) 20% </a:t>
            </a:r>
          </a:p>
          <a:p>
            <a:r>
              <a:rPr lang="en-US" b="1" dirty="0" smtClean="0"/>
              <a:t>Binding and repair				 10% </a:t>
            </a:r>
          </a:p>
          <a:p>
            <a:r>
              <a:rPr lang="en-US" b="1" dirty="0" smtClean="0"/>
              <a:t>The amount allocated for books should further be allocated as follows: General and recommended books 30%, Reference books 20%, Hobby books 10%, Fiction 30%, Audio Visual Material 10%</a:t>
            </a:r>
            <a:endParaRPr lang="en-US" b="1" dirty="0"/>
          </a:p>
        </p:txBody>
      </p:sp>
      <p:pic>
        <p:nvPicPr>
          <p:cNvPr id="7170" name="Picture 2" descr="C:\Users\ss\Downloads\20200724_173225.jpg"/>
          <p:cNvPicPr>
            <a:picLocks noChangeAspect="1" noChangeArrowheads="1"/>
          </p:cNvPicPr>
          <p:nvPr/>
        </p:nvPicPr>
        <p:blipFill>
          <a:blip r:embed="rId2" cstate="print"/>
          <a:srcRect/>
          <a:stretch>
            <a:fillRect/>
          </a:stretch>
        </p:blipFill>
        <p:spPr bwMode="auto">
          <a:xfrm>
            <a:off x="3482490" y="12726"/>
            <a:ext cx="2026620" cy="1872906"/>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Formula in KVS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The library budget shall be calculated as per the following formula. </a:t>
            </a:r>
          </a:p>
          <a:p>
            <a:r>
              <a:rPr lang="en-US" b="1" dirty="0" smtClean="0"/>
              <a:t>The total library budget for a year= Rs 150/- per student OR minimum Rs 1, 50000/- for a 2 section school+ Rs 250/- per teacher.</a:t>
            </a:r>
          </a:p>
          <a:p>
            <a:pPr>
              <a:buNone/>
            </a:pPr>
            <a:endParaRPr lang="en-US" b="1" dirty="0" smtClean="0"/>
          </a:p>
          <a:p>
            <a:r>
              <a:rPr lang="en-US" b="1" dirty="0" smtClean="0"/>
              <a:t>For schools having more than two sections, the same formula will be followed keeping in mind the upper sealing of Rs 2.5 </a:t>
            </a:r>
            <a:r>
              <a:rPr lang="en-US" b="1" dirty="0" err="1" smtClean="0"/>
              <a:t>lakhs</a:t>
            </a:r>
            <a:r>
              <a:rPr lang="en-US" b="1" dirty="0" smtClean="0"/>
              <a:t>, i.e., in no case the library budget should increase above the limit. (</a:t>
            </a:r>
            <a:r>
              <a:rPr lang="en-US" b="1" dirty="0" err="1" smtClean="0"/>
              <a:t>Eg</a:t>
            </a:r>
            <a:r>
              <a:rPr lang="en-US" b="1" dirty="0" smtClean="0"/>
              <a:t>: For a two section school having 1000 students and 25 teachers, the annual library budget = (1000x150) + (250x25) = Rs 1,62500/-)</a:t>
            </a:r>
          </a:p>
          <a:p>
            <a:pPr>
              <a:buNone/>
            </a:pPr>
            <a:endParaRPr lang="en-US" b="1" dirty="0" smtClean="0"/>
          </a:p>
          <a:p>
            <a:r>
              <a:rPr lang="en-US" b="1" dirty="0" smtClean="0"/>
              <a:t>For newly </a:t>
            </a:r>
            <a:r>
              <a:rPr lang="en-US" b="1" dirty="0" err="1" smtClean="0"/>
              <a:t>opend</a:t>
            </a:r>
            <a:r>
              <a:rPr lang="en-US" b="1" dirty="0" smtClean="0"/>
              <a:t> </a:t>
            </a:r>
            <a:r>
              <a:rPr lang="en-US" b="1" dirty="0" err="1" smtClean="0"/>
              <a:t>vidyalayasa</a:t>
            </a:r>
            <a:r>
              <a:rPr lang="en-US" b="1" dirty="0" smtClean="0"/>
              <a:t> one time budget would be provided for setting up the basic collection and infrastructure. </a:t>
            </a:r>
            <a:endParaRPr lang="en-US" b="1" dirty="0"/>
          </a:p>
        </p:txBody>
      </p:sp>
    </p:spTree>
  </p:cSld>
  <p:clrMapOvr>
    <a:masterClrMapping/>
  </p:clrMapOvr>
  <p:transition spd="med">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STAFFING AND LIBRARY MANAGEMENT</a:t>
            </a:r>
            <a:endParaRPr lang="en-US" dirty="0"/>
          </a:p>
        </p:txBody>
      </p:sp>
      <p:sp>
        <p:nvSpPr>
          <p:cNvPr id="3" name="Content Placeholder 2"/>
          <p:cNvSpPr>
            <a:spLocks noGrp="1"/>
          </p:cNvSpPr>
          <p:nvPr>
            <p:ph idx="1"/>
          </p:nvPr>
        </p:nvSpPr>
        <p:spPr/>
        <p:txBody>
          <a:bodyPr/>
          <a:lstStyle/>
          <a:p>
            <a:r>
              <a:rPr lang="en-US" b="1" dirty="0" smtClean="0"/>
              <a:t>The Library staff of a school should consist of</a:t>
            </a:r>
          </a:p>
          <a:p>
            <a:pPr lvl="1"/>
            <a:r>
              <a:rPr lang="en-US" b="1" dirty="0" smtClean="0"/>
              <a:t>Librarian -  01</a:t>
            </a:r>
          </a:p>
          <a:p>
            <a:pPr lvl="1"/>
            <a:r>
              <a:rPr lang="en-US" b="1" dirty="0" smtClean="0"/>
              <a:t>Sub Staff – 01</a:t>
            </a:r>
          </a:p>
          <a:p>
            <a:pPr lvl="1">
              <a:buNone/>
            </a:pPr>
            <a:endParaRPr lang="en-US" b="1" dirty="0" smtClean="0"/>
          </a:p>
        </p:txBody>
      </p:sp>
      <p:pic>
        <p:nvPicPr>
          <p:cNvPr id="2051" name="Picture 3" descr="C:\Users\ss\Downloads\20200724_173244.jpg"/>
          <p:cNvPicPr>
            <a:picLocks noChangeAspect="1" noChangeArrowheads="1"/>
          </p:cNvPicPr>
          <p:nvPr/>
        </p:nvPicPr>
        <p:blipFill>
          <a:blip r:embed="rId2"/>
          <a:srcRect/>
          <a:stretch>
            <a:fillRect/>
          </a:stretch>
        </p:blipFill>
        <p:spPr bwMode="auto">
          <a:xfrm>
            <a:off x="3607030" y="2714624"/>
            <a:ext cx="5498408" cy="3609976"/>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Furniture</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a) Chairs: wooden and cushioned</a:t>
            </a:r>
          </a:p>
          <a:p>
            <a:r>
              <a:rPr lang="en-US" b="1" dirty="0" smtClean="0"/>
              <a:t> b) Reading tables: round/rectangular wooden tables which can accommodate maximum 4/6 chairs </a:t>
            </a:r>
          </a:p>
          <a:p>
            <a:r>
              <a:rPr lang="en-US" b="1" dirty="0" smtClean="0"/>
              <a:t>c) Librarian’s table </a:t>
            </a:r>
          </a:p>
          <a:p>
            <a:r>
              <a:rPr lang="en-US" b="1" dirty="0" smtClean="0"/>
              <a:t>d) Circulation counter : designed as per the requirements </a:t>
            </a:r>
          </a:p>
          <a:p>
            <a:r>
              <a:rPr lang="en-US" b="1" dirty="0" smtClean="0"/>
              <a:t>e) Book shelves: wooden, open shelves</a:t>
            </a:r>
          </a:p>
          <a:p>
            <a:r>
              <a:rPr lang="en-US" b="1" dirty="0" smtClean="0"/>
              <a:t> f) Shelf for keeping library records </a:t>
            </a:r>
          </a:p>
          <a:p>
            <a:r>
              <a:rPr lang="en-US" b="1" dirty="0" smtClean="0"/>
              <a:t>g) Book supports: metal/wooden </a:t>
            </a:r>
          </a:p>
          <a:p>
            <a:r>
              <a:rPr lang="en-US" b="1" dirty="0" smtClean="0"/>
              <a:t>h) Book trolley</a:t>
            </a:r>
          </a:p>
          <a:p>
            <a:r>
              <a:rPr lang="en-US" b="1" dirty="0" smtClean="0"/>
              <a:t> </a:t>
            </a:r>
            <a:r>
              <a:rPr lang="en-US" b="1" dirty="0" err="1" smtClean="0"/>
              <a:t>i</a:t>
            </a:r>
            <a:r>
              <a:rPr lang="en-US" b="1" dirty="0" smtClean="0"/>
              <a:t>) Periodical display rack: with pigeon holes to keep back volumes </a:t>
            </a:r>
          </a:p>
          <a:p>
            <a:r>
              <a:rPr lang="en-US" b="1" dirty="0" smtClean="0"/>
              <a:t>j) New arrival display stand (rotating/stand alone models)</a:t>
            </a:r>
          </a:p>
          <a:p>
            <a:r>
              <a:rPr lang="en-US" b="1" dirty="0" smtClean="0"/>
              <a:t> k) Newspaper stand</a:t>
            </a:r>
          </a:p>
          <a:p>
            <a:r>
              <a:rPr lang="en-US" b="1" dirty="0" smtClean="0"/>
              <a:t> l) Bulletin boards </a:t>
            </a:r>
          </a:p>
          <a:p>
            <a:r>
              <a:rPr lang="en-US" b="1" dirty="0" smtClean="0"/>
              <a:t>m) Ready reference shelf </a:t>
            </a:r>
          </a:p>
          <a:p>
            <a:r>
              <a:rPr lang="en-US" b="1" dirty="0" smtClean="0"/>
              <a:t>n) Computer furniture (carrels) </a:t>
            </a:r>
          </a:p>
          <a:p>
            <a:r>
              <a:rPr lang="en-US" b="1" dirty="0" smtClean="0"/>
              <a:t>o) Property counter</a:t>
            </a:r>
          </a:p>
          <a:p>
            <a:r>
              <a:rPr lang="en-US" b="1" dirty="0" smtClean="0"/>
              <a:t> p) CD racks: lockable</a:t>
            </a:r>
          </a:p>
          <a:p>
            <a:r>
              <a:rPr lang="en-US" b="1" dirty="0" smtClean="0"/>
              <a:t> q) Suggestion box</a:t>
            </a:r>
            <a:endParaRPr lang="en-US" b="1" dirty="0"/>
          </a:p>
        </p:txBody>
      </p:sp>
      <p:pic>
        <p:nvPicPr>
          <p:cNvPr id="3074" name="Picture 2" descr="C:\Users\ss\Downloads\20200724_170224.jpg"/>
          <p:cNvPicPr>
            <a:picLocks noChangeAspect="1" noChangeArrowheads="1"/>
          </p:cNvPicPr>
          <p:nvPr/>
        </p:nvPicPr>
        <p:blipFill>
          <a:blip r:embed="rId2" cstate="print"/>
          <a:srcRect/>
          <a:stretch>
            <a:fillRect/>
          </a:stretch>
        </p:blipFill>
        <p:spPr bwMode="auto">
          <a:xfrm>
            <a:off x="6799745" y="4557792"/>
            <a:ext cx="1894458" cy="22860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EQUIPMENTS</a:t>
            </a:r>
            <a:endParaRPr lang="en-US" dirty="0"/>
          </a:p>
        </p:txBody>
      </p:sp>
      <p:sp>
        <p:nvSpPr>
          <p:cNvPr id="3" name="Content Placeholder 2"/>
          <p:cNvSpPr>
            <a:spLocks noGrp="1"/>
          </p:cNvSpPr>
          <p:nvPr>
            <p:ph idx="1"/>
          </p:nvPr>
        </p:nvSpPr>
        <p:spPr>
          <a:xfrm>
            <a:off x="0" y="1524000"/>
            <a:ext cx="9144000" cy="5334000"/>
          </a:xfrm>
        </p:spPr>
        <p:txBody>
          <a:bodyPr>
            <a:noAutofit/>
          </a:bodyPr>
          <a:lstStyle/>
          <a:p>
            <a:r>
              <a:rPr lang="en-US" sz="2000" b="1" dirty="0" smtClean="0"/>
              <a:t>a) Computer systems of latest configuration and with adequate power backup facilities: At least 5 in </a:t>
            </a:r>
            <a:r>
              <a:rPr lang="en-US" sz="2000" b="1" dirty="0" err="1" smtClean="0"/>
              <a:t>Nos</a:t>
            </a:r>
            <a:r>
              <a:rPr lang="en-US" sz="2000" b="1" dirty="0" smtClean="0"/>
              <a:t> with internet facility. </a:t>
            </a:r>
            <a:r>
              <a:rPr lang="en-US" sz="2000" b="1" dirty="0" err="1" smtClean="0"/>
              <a:t>i</a:t>
            </a:r>
            <a:r>
              <a:rPr lang="en-US" sz="2000" b="1" dirty="0" smtClean="0"/>
              <a:t>) One (1) computer for technical processing under library automation and to process library files/documents. ii) One (1) computer for providing OPAC (Online Public Access Catalogue) facility to the users to search the database and, iii) Three (3) computers for providing internet access to users</a:t>
            </a:r>
          </a:p>
          <a:p>
            <a:r>
              <a:rPr lang="en-US" sz="2000" b="1" dirty="0" smtClean="0"/>
              <a:t> b) Laser Printer (to carry all printing tasks in the library)</a:t>
            </a:r>
          </a:p>
          <a:p>
            <a:r>
              <a:rPr lang="en-US" sz="2000" b="1" dirty="0" smtClean="0"/>
              <a:t> c) Bar-code Printer (for printing bar-code labels) </a:t>
            </a:r>
          </a:p>
          <a:p>
            <a:r>
              <a:rPr lang="en-US" sz="2000" b="1" dirty="0" smtClean="0"/>
              <a:t>d) Bar-code Reader (for reading the bar-code labels during circulation)</a:t>
            </a:r>
          </a:p>
          <a:p>
            <a:r>
              <a:rPr lang="en-US" sz="2000" b="1" dirty="0" smtClean="0"/>
              <a:t> e) Scanner (for preparing digital documents)</a:t>
            </a:r>
          </a:p>
          <a:p>
            <a:r>
              <a:rPr lang="en-US" sz="2000" b="1" dirty="0" smtClean="0"/>
              <a:t>f) External hard drive (for keeping daily back-up)</a:t>
            </a:r>
          </a:p>
          <a:p>
            <a:r>
              <a:rPr lang="en-US" sz="2000" b="1" dirty="0" smtClean="0"/>
              <a:t> g) Photocopier (copies of the documents can be provided on payment)</a:t>
            </a:r>
          </a:p>
          <a:p>
            <a:r>
              <a:rPr lang="en-US" sz="2000" b="1" dirty="0" smtClean="0"/>
              <a:t> h) Audio systems: head phones to listen audio books, and multimedia C</a:t>
            </a:r>
          </a:p>
          <a:p>
            <a:r>
              <a:rPr lang="en-US" sz="2000" b="1" dirty="0" err="1" smtClean="0"/>
              <a:t>i</a:t>
            </a:r>
            <a:r>
              <a:rPr lang="en-US" sz="2000" b="1" dirty="0" smtClean="0"/>
              <a:t>) LCD Projector with Interactive board/ LCD Monitor (for demonstrations based on the Information Literacy Curriculum) </a:t>
            </a:r>
          </a:p>
          <a:p>
            <a:r>
              <a:rPr lang="en-US" sz="2000" b="1" dirty="0" smtClean="0"/>
              <a:t>j) CCTV (in big libraries) </a:t>
            </a:r>
          </a:p>
          <a:p>
            <a:r>
              <a:rPr lang="en-US" sz="2000" b="1" dirty="0" smtClean="0"/>
              <a:t>k)  Ceasefire systems (in the stack and reading rooms)</a:t>
            </a:r>
            <a:endParaRPr lang="en-US" sz="2000" b="1" dirty="0"/>
          </a:p>
        </p:txBody>
      </p:sp>
    </p:spTree>
  </p:cSld>
  <p:clrMapOvr>
    <a:masterClrMapping/>
  </p:clrMapOvr>
  <p:transition spd="med">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ss\Downloads\20200724_170302.jpg"/>
          <p:cNvPicPr>
            <a:picLocks noGrp="1" noChangeAspect="1" noChangeArrowheads="1"/>
          </p:cNvPicPr>
          <p:nvPr>
            <p:ph idx="1"/>
          </p:nvPr>
        </p:nvPicPr>
        <p:blipFill>
          <a:blip r:embed="rId2"/>
          <a:srcRect/>
          <a:stretch>
            <a:fillRect/>
          </a:stretch>
        </p:blipFill>
        <p:spPr bwMode="auto">
          <a:xfrm>
            <a:off x="228600" y="1676400"/>
            <a:ext cx="4140111" cy="4625975"/>
          </a:xfrm>
          <a:prstGeom prst="rect">
            <a:avLst/>
          </a:prstGeom>
          <a:noFill/>
        </p:spPr>
      </p:pic>
      <p:pic>
        <p:nvPicPr>
          <p:cNvPr id="1027" name="Picture 3" descr="C:\Users\ss\Downloads\20200724_170243 (1).jpg"/>
          <p:cNvPicPr>
            <a:picLocks noChangeAspect="1" noChangeArrowheads="1"/>
          </p:cNvPicPr>
          <p:nvPr/>
        </p:nvPicPr>
        <p:blipFill>
          <a:blip r:embed="rId3"/>
          <a:srcRect/>
          <a:stretch>
            <a:fillRect/>
          </a:stretch>
        </p:blipFill>
        <p:spPr bwMode="auto">
          <a:xfrm>
            <a:off x="4648200" y="1752600"/>
            <a:ext cx="4145030" cy="45720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ss\Downloads\20200724_170224.jpg"/>
          <p:cNvPicPr>
            <a:picLocks noGrp="1" noChangeAspect="1" noChangeArrowheads="1"/>
          </p:cNvPicPr>
          <p:nvPr>
            <p:ph idx="1"/>
          </p:nvPr>
        </p:nvPicPr>
        <p:blipFill>
          <a:blip r:embed="rId2"/>
          <a:srcRect/>
          <a:stretch>
            <a:fillRect/>
          </a:stretch>
        </p:blipFill>
        <p:spPr bwMode="auto">
          <a:xfrm>
            <a:off x="2286000" y="1524000"/>
            <a:ext cx="4571998" cy="51054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BOOK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Broadly the books can be categorized in the following manner. </a:t>
            </a:r>
          </a:p>
          <a:p>
            <a:r>
              <a:rPr lang="en-US" dirty="0" smtClean="0"/>
              <a:t>I. General book: - The subject matter is discussed in a general manner. The subject may be simple exposition of a specific subject. </a:t>
            </a:r>
          </a:p>
          <a:p>
            <a:r>
              <a:rPr lang="en-US" dirty="0" smtClean="0"/>
              <a:t>II. Textbook:-It is a book of instructions developed for the students of a particular level course for the particular branch of study. Accordingly it provides basic knowledge about a particular subject in an easy and understandable language with colorful presentation and plenty of illustrations. </a:t>
            </a:r>
          </a:p>
          <a:p>
            <a:r>
              <a:rPr lang="en-US" dirty="0" smtClean="0"/>
              <a:t>III. Reference book: - Contains readymade information basically known as compilation and compendium of various disciplines of knowledge. They are not meant for continuous reading rather these are consulted for specific piece of information. The variety of reference books include dictionaries, encyclopedias, yearbooks, almanacs, biographical dictionaries, handbooks, directories, gazetteers, and atlases etc.</a:t>
            </a:r>
            <a:endParaRPr lang="en-US" dirty="0"/>
          </a:p>
        </p:txBody>
      </p:sp>
      <p:pic>
        <p:nvPicPr>
          <p:cNvPr id="4098" name="Picture 2" descr="C:\Users\ss\Downloads\20200724_173314.jpg"/>
          <p:cNvPicPr>
            <a:picLocks noChangeAspect="1" noChangeArrowheads="1"/>
          </p:cNvPicPr>
          <p:nvPr/>
        </p:nvPicPr>
        <p:blipFill>
          <a:blip r:embed="rId2" cstate="print"/>
          <a:srcRect/>
          <a:stretch>
            <a:fillRect/>
          </a:stretch>
        </p:blipFill>
        <p:spPr bwMode="auto">
          <a:xfrm>
            <a:off x="7239748" y="7858"/>
            <a:ext cx="1615016" cy="173182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Library collections</a:t>
            </a:r>
            <a:endParaRPr lang="en-US" dirty="0"/>
          </a:p>
        </p:txBody>
      </p:sp>
      <p:sp>
        <p:nvSpPr>
          <p:cNvPr id="3" name="Content Placeholder 2"/>
          <p:cNvSpPr>
            <a:spLocks noGrp="1"/>
          </p:cNvSpPr>
          <p:nvPr>
            <p:ph idx="1"/>
          </p:nvPr>
        </p:nvSpPr>
        <p:spPr/>
        <p:txBody>
          <a:bodyPr>
            <a:normAutofit fontScale="77500" lnSpcReduction="20000"/>
          </a:bodyPr>
          <a:lstStyle/>
          <a:p>
            <a:pPr lvl="0" fontAlgn="base"/>
            <a:r>
              <a:rPr lang="en-US" b="1" dirty="0" smtClean="0"/>
              <a:t>The school library should provide access to a wide range of resources that meet the needs of the users regarding education, information and personal development. It is imperative that collections continue to be developed on an ongoing basis to ensure that the users have constant choice of new materials.</a:t>
            </a:r>
            <a:endParaRPr lang="en-US" dirty="0" smtClean="0"/>
          </a:p>
          <a:p>
            <a:pPr lvl="0" fontAlgn="base"/>
            <a:r>
              <a:rPr lang="en-US" b="1" dirty="0" smtClean="0"/>
              <a:t>The nature and scope of core collection of the library should take into account the size of the School and subjects offered besides covering project based activities, career guidance, counseling etc.</a:t>
            </a:r>
            <a:endParaRPr lang="en-US" dirty="0" smtClean="0"/>
          </a:p>
          <a:p>
            <a:pPr lvl="0" fontAlgn="base"/>
            <a:r>
              <a:rPr lang="en-US" b="1" dirty="0" smtClean="0"/>
              <a:t>Library collections are dynamic resources. There should be constant review and renewal of materials to ensure that the collections are current and relevant to the users/stakeholders.</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Library collections</a:t>
            </a:r>
            <a:endParaRPr lang="en-US" dirty="0"/>
          </a:p>
        </p:txBody>
      </p:sp>
      <p:sp>
        <p:nvSpPr>
          <p:cNvPr id="3" name="Content Placeholder 2"/>
          <p:cNvSpPr>
            <a:spLocks noGrp="1"/>
          </p:cNvSpPr>
          <p:nvPr>
            <p:ph idx="1"/>
          </p:nvPr>
        </p:nvSpPr>
        <p:spPr/>
        <p:txBody>
          <a:bodyPr>
            <a:normAutofit fontScale="92500" lnSpcReduction="20000"/>
          </a:bodyPr>
          <a:lstStyle/>
          <a:p>
            <a:pPr lvl="0" fontAlgn="base"/>
            <a:r>
              <a:rPr lang="en-US" b="1" dirty="0" smtClean="0"/>
              <a:t>These kinds of materials may be selected in cooperation with the students to ensure that it reflects their interests and culture, without crossing reasonable limits of ethical standards.</a:t>
            </a:r>
            <a:endParaRPr lang="en-US" dirty="0" smtClean="0"/>
          </a:p>
          <a:p>
            <a:pPr lvl="0" fontAlgn="base"/>
            <a:r>
              <a:rPr lang="en-US" b="1" dirty="0" smtClean="0"/>
              <a:t>A Book/Periodical/Multimedia Selection Sub-Committee would be formed by including the subject teachers as well as student representatives. It is always better to get the books and other reading materials personally examined by Book Selection Sub-Committee members before the purchase.</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5191"/>
            <a:ext cx="6400800" cy="5082809"/>
          </a:xfrm>
        </p:spPr>
        <p:txBody>
          <a:bodyPr>
            <a:normAutofit/>
          </a:bodyPr>
          <a:lstStyle/>
          <a:p>
            <a:pPr fontAlgn="base"/>
            <a:r>
              <a:rPr lang="en-US" sz="2900" b="1" dirty="0" smtClean="0"/>
              <a:t>Besides the core collection, other general books put together should be at the rate of 5 books per student subject to a minimum of 1500 books for newly opened schools.</a:t>
            </a:r>
            <a:endParaRPr lang="en-US" sz="2900" dirty="0" smtClean="0"/>
          </a:p>
          <a:p>
            <a:pPr lvl="0" fontAlgn="base"/>
            <a:r>
              <a:rPr lang="en-US" sz="2900" b="1" dirty="0" smtClean="0"/>
              <a:t>Multiple copies of popular children’s fiction books would be made available to cater to the needs of the maximum number of users.</a:t>
            </a:r>
            <a:endParaRPr lang="en-US" sz="2900" dirty="0" smtClean="0"/>
          </a:p>
          <a:p>
            <a:endParaRPr lang="en-US"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pic>
        <p:nvPicPr>
          <p:cNvPr id="17409" name="Picture 1"/>
          <p:cNvPicPr>
            <a:picLocks noChangeAspect="1" noChangeArrowheads="1"/>
          </p:cNvPicPr>
          <p:nvPr/>
        </p:nvPicPr>
        <p:blipFill>
          <a:blip r:embed="rId3"/>
          <a:srcRect/>
          <a:stretch>
            <a:fillRect/>
          </a:stretch>
        </p:blipFill>
        <p:spPr bwMode="auto">
          <a:xfrm>
            <a:off x="6705600" y="2209800"/>
            <a:ext cx="2247900" cy="3429000"/>
          </a:xfrm>
          <a:prstGeom prst="rect">
            <a:avLst/>
          </a:prstGeom>
          <a:noFill/>
          <a:ln w="9525">
            <a:noFill/>
            <a:miter lim="800000"/>
            <a:headEnd/>
            <a:tailEnd/>
          </a:ln>
          <a:effectLst/>
        </p:spPr>
      </p:pic>
    </p:spTree>
  </p:cSld>
  <p:clrMapOvr>
    <a:masterClrMapping/>
  </p:clrMapOvr>
  <p:transition spd="med">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229600" cy="4625609"/>
          </a:xfrm>
        </p:spPr>
        <p:txBody>
          <a:bodyPr/>
          <a:lstStyle/>
          <a:p>
            <a:pPr lvl="0" fontAlgn="base"/>
            <a:r>
              <a:rPr lang="en-US" b="1" dirty="0" smtClean="0"/>
              <a:t>A separate collection of publications by KVS, NCERT and CBSE (Curriculums, guidelines, policies, and instructional materials) would also be maintained.</a:t>
            </a:r>
            <a:endParaRPr lang="en-US" dirty="0" smtClean="0"/>
          </a:p>
          <a:p>
            <a:pPr lvl="0" fontAlgn="base"/>
            <a:r>
              <a:rPr lang="en-US" b="1" dirty="0" smtClean="0"/>
              <a:t>A small and core collection of books of the regional language may be developed for reference in the schools where regional language is opted as a subject.</a:t>
            </a:r>
            <a:endParaRPr lang="en-US" dirty="0" smtClean="0"/>
          </a:p>
          <a:p>
            <a:endParaRPr lang="en-US" dirty="0"/>
          </a:p>
        </p:txBody>
      </p:sp>
      <p:pic>
        <p:nvPicPr>
          <p:cNvPr id="4" name="Picture 2" descr="Clipart library clipart clipartix - Cliparting.com"/>
          <p:cNvPicPr>
            <a:picLocks noChangeAspect="1" noChangeArrowheads="1"/>
          </p:cNvPicPr>
          <p:nvPr/>
        </p:nvPicPr>
        <p:blipFill>
          <a:blip r:embed="rId2"/>
          <a:srcRect/>
          <a:stretch>
            <a:fillRect/>
          </a:stretch>
        </p:blipFill>
        <p:spPr bwMode="auto">
          <a:xfrm>
            <a:off x="2925306" y="123984"/>
            <a:ext cx="3019425" cy="1228726"/>
          </a:xfrm>
          <a:prstGeom prst="rect">
            <a:avLst/>
          </a:prstGeom>
          <a:noFill/>
        </p:spPr>
      </p:pic>
      <p:pic>
        <p:nvPicPr>
          <p:cNvPr id="44033" name="Picture 1" descr="C:\Users\ss\Desktop\cba344f451dede114e21b2743248030d.png"/>
          <p:cNvPicPr>
            <a:picLocks noChangeAspect="1" noChangeArrowheads="1"/>
          </p:cNvPicPr>
          <p:nvPr/>
        </p:nvPicPr>
        <p:blipFill>
          <a:blip r:embed="rId3"/>
          <a:srcRect/>
          <a:stretch>
            <a:fillRect/>
          </a:stretch>
        </p:blipFill>
        <p:spPr bwMode="auto">
          <a:xfrm>
            <a:off x="5334000" y="5429250"/>
            <a:ext cx="3810000" cy="142875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ss\Downloads\20200724_170153.jpg"/>
          <p:cNvPicPr>
            <a:picLocks noGrp="1" noChangeAspect="1" noChangeArrowheads="1"/>
          </p:cNvPicPr>
          <p:nvPr>
            <p:ph idx="1"/>
          </p:nvPr>
        </p:nvPicPr>
        <p:blipFill>
          <a:blip r:embed="rId2"/>
          <a:srcRect/>
          <a:stretch>
            <a:fillRect/>
          </a:stretch>
        </p:blipFill>
        <p:spPr bwMode="auto">
          <a:xfrm>
            <a:off x="697458" y="151041"/>
            <a:ext cx="7517934" cy="667962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School Library Committee</a:t>
            </a:r>
            <a:endParaRPr lang="en-US" dirty="0"/>
          </a:p>
        </p:txBody>
      </p:sp>
      <p:sp>
        <p:nvSpPr>
          <p:cNvPr id="3" name="Content Placeholder 2"/>
          <p:cNvSpPr>
            <a:spLocks noGrp="1"/>
          </p:cNvSpPr>
          <p:nvPr>
            <p:ph idx="1"/>
          </p:nvPr>
        </p:nvSpPr>
        <p:spPr>
          <a:xfrm>
            <a:off x="457200" y="1600200"/>
            <a:ext cx="8229600" cy="4625609"/>
          </a:xfrm>
        </p:spPr>
        <p:txBody>
          <a:bodyPr>
            <a:normAutofit fontScale="77500" lnSpcReduction="20000"/>
          </a:bodyPr>
          <a:lstStyle/>
          <a:p>
            <a:pPr lvl="0" fontAlgn="base"/>
            <a:r>
              <a:rPr lang="en-US" b="1" dirty="0" smtClean="0"/>
              <a:t>There shall be a library committee, headed by the Principal and at least 05 teacher members who have a genuine love for books. The teachers should be two from Primary and three from Secondary and Senior Secondary classes (preferably from different subject areas). The committee would also include two student members selected together by the Principal and Librarian from Classes VII to XII. The Librarian would be the Member-Secretary of the Committee.</a:t>
            </a:r>
            <a:endParaRPr lang="en-US" dirty="0" smtClean="0"/>
          </a:p>
          <a:p>
            <a:pPr lvl="0" fontAlgn="base"/>
            <a:r>
              <a:rPr lang="en-US" b="1" dirty="0" smtClean="0"/>
              <a:t>The School Library Committee should constitute sub-committees for specific functions like ‘Book Selection Sub-Committee’, ‘Stock Verification Sub-Committee’ and ‘Reader’s Club Sub-Committee’.</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Library automation</a:t>
            </a:r>
            <a:endParaRPr lang="en-US" dirty="0"/>
          </a:p>
        </p:txBody>
      </p:sp>
      <p:sp>
        <p:nvSpPr>
          <p:cNvPr id="3" name="Content Placeholder 2"/>
          <p:cNvSpPr>
            <a:spLocks noGrp="1"/>
          </p:cNvSpPr>
          <p:nvPr>
            <p:ph idx="1"/>
          </p:nvPr>
        </p:nvSpPr>
        <p:spPr/>
        <p:txBody>
          <a:bodyPr/>
          <a:lstStyle/>
          <a:p>
            <a:pPr lvl="0" fontAlgn="base"/>
            <a:r>
              <a:rPr lang="en-US" b="1" dirty="0" smtClean="0"/>
              <a:t>Library automation may be defined as the application of computers to perform some of the traditional library housekeeping activities such as acquisition, circulation, cataloguing, stock verification, serials control, etc.</a:t>
            </a:r>
            <a:endParaRPr lang="en-US" dirty="0" smtClean="0"/>
          </a:p>
          <a:p>
            <a:pPr fontAlgn="base"/>
            <a:endParaRPr lang="en-US" dirty="0" smtClean="0"/>
          </a:p>
          <a:p>
            <a:endParaRPr lang="en-US" dirty="0"/>
          </a:p>
        </p:txBody>
      </p:sp>
      <p:pic>
        <p:nvPicPr>
          <p:cNvPr id="15362" name="Picture 2" descr="Library Automation Management"/>
          <p:cNvPicPr>
            <a:picLocks noChangeAspect="1" noChangeArrowheads="1"/>
          </p:cNvPicPr>
          <p:nvPr/>
        </p:nvPicPr>
        <p:blipFill>
          <a:blip r:embed="rId2"/>
          <a:srcRect/>
          <a:stretch>
            <a:fillRect/>
          </a:stretch>
        </p:blipFill>
        <p:spPr bwMode="auto">
          <a:xfrm>
            <a:off x="3810000" y="4953000"/>
            <a:ext cx="5173258" cy="1676400"/>
          </a:xfrm>
          <a:prstGeom prst="rect">
            <a:avLst/>
          </a:prstGeom>
          <a:noFill/>
        </p:spPr>
      </p:pic>
      <p:pic>
        <p:nvPicPr>
          <p:cNvPr id="15364" name="Picture 4" descr="Library Automation Software Features Jaipur,Library Management ..."/>
          <p:cNvPicPr>
            <a:picLocks noChangeAspect="1" noChangeArrowheads="1"/>
          </p:cNvPicPr>
          <p:nvPr/>
        </p:nvPicPr>
        <p:blipFill>
          <a:blip r:embed="rId3"/>
          <a:srcRect/>
          <a:stretch>
            <a:fillRect/>
          </a:stretch>
        </p:blipFill>
        <p:spPr bwMode="auto">
          <a:xfrm>
            <a:off x="533400" y="4983996"/>
            <a:ext cx="2876550" cy="1590675"/>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b="1" u="sng" dirty="0" smtClean="0"/>
              <a:t>Software </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fontAlgn="base"/>
            <a:r>
              <a:rPr lang="en-US" b="1" dirty="0" smtClean="0"/>
              <a:t>Many school library software are available for library purpose but one of the best software  E-</a:t>
            </a:r>
            <a:r>
              <a:rPr lang="en-US" b="1" dirty="0" err="1" smtClean="0"/>
              <a:t>Granthalaya</a:t>
            </a:r>
            <a:r>
              <a:rPr lang="en-US" b="1" dirty="0" smtClean="0"/>
              <a:t> (Version 3.0 or the latest) developed by National Informatics Centre (NIC) is used by the all schools under </a:t>
            </a:r>
            <a:r>
              <a:rPr lang="en-US" b="1" dirty="0" err="1" smtClean="0"/>
              <a:t>KendriyaVidyalayaSangathan</a:t>
            </a:r>
            <a:r>
              <a:rPr lang="en-US" b="1" dirty="0" smtClean="0"/>
              <a:t>.</a:t>
            </a:r>
            <a:endParaRPr lang="en-US" dirty="0" smtClean="0"/>
          </a:p>
          <a:p>
            <a:endParaRPr lang="en-US" dirty="0"/>
          </a:p>
        </p:txBody>
      </p:sp>
      <p:pic>
        <p:nvPicPr>
          <p:cNvPr id="14338" name="Picture 2" descr="Vert-Library Management Software – Vertscend Automation"/>
          <p:cNvPicPr>
            <a:picLocks noChangeAspect="1" noChangeArrowheads="1"/>
          </p:cNvPicPr>
          <p:nvPr/>
        </p:nvPicPr>
        <p:blipFill>
          <a:blip r:embed="rId2"/>
          <a:srcRect/>
          <a:stretch>
            <a:fillRect/>
          </a:stretch>
        </p:blipFill>
        <p:spPr bwMode="auto">
          <a:xfrm>
            <a:off x="990600" y="4862592"/>
            <a:ext cx="2466975" cy="1847851"/>
          </a:xfrm>
          <a:prstGeom prst="rect">
            <a:avLst/>
          </a:prstGeom>
          <a:noFill/>
        </p:spPr>
      </p:pic>
      <p:sp>
        <p:nvSpPr>
          <p:cNvPr id="14340" name="AutoShape 4" descr="E - Granthalaya | edubill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341" name="Picture 5" descr="C:\Users\ss\Desktop\download (2).jpg"/>
          <p:cNvPicPr>
            <a:picLocks noChangeAspect="1" noChangeArrowheads="1"/>
          </p:cNvPicPr>
          <p:nvPr/>
        </p:nvPicPr>
        <p:blipFill>
          <a:blip r:embed="rId3"/>
          <a:srcRect/>
          <a:stretch>
            <a:fillRect/>
          </a:stretch>
        </p:blipFill>
        <p:spPr bwMode="auto">
          <a:xfrm>
            <a:off x="4343400" y="5181600"/>
            <a:ext cx="4038600" cy="1110616"/>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ACCESS</a:t>
            </a:r>
            <a:endParaRPr lang="en-US" dirty="0"/>
          </a:p>
        </p:txBody>
      </p:sp>
      <p:sp>
        <p:nvSpPr>
          <p:cNvPr id="3" name="Content Placeholder 2"/>
          <p:cNvSpPr>
            <a:spLocks noGrp="1"/>
          </p:cNvSpPr>
          <p:nvPr>
            <p:ph idx="1"/>
          </p:nvPr>
        </p:nvSpPr>
        <p:spPr/>
        <p:txBody>
          <a:bodyPr/>
          <a:lstStyle/>
          <a:p>
            <a:r>
              <a:rPr lang="en-US" dirty="0" smtClean="0"/>
              <a:t>The library should follow an open access system to provide freedom to choose resources and facilitate its maximum usage. Books should be arranged in open shelves.</a:t>
            </a:r>
          </a:p>
          <a:p>
            <a:endParaRPr lang="en-US" dirty="0"/>
          </a:p>
        </p:txBody>
      </p:sp>
      <p:pic>
        <p:nvPicPr>
          <p:cNvPr id="5122" name="Picture 2" descr="C:\Users\ss\Downloads\20200724_173300.jpg"/>
          <p:cNvPicPr>
            <a:picLocks noChangeAspect="1" noChangeArrowheads="1"/>
          </p:cNvPicPr>
          <p:nvPr/>
        </p:nvPicPr>
        <p:blipFill>
          <a:blip r:embed="rId2"/>
          <a:srcRect/>
          <a:stretch>
            <a:fillRect/>
          </a:stretch>
        </p:blipFill>
        <p:spPr bwMode="auto">
          <a:xfrm>
            <a:off x="2362200" y="3911516"/>
            <a:ext cx="4333874" cy="294648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ACCESSIONING OF BOOKS</a:t>
            </a:r>
            <a:endParaRPr lang="en-US" dirty="0"/>
          </a:p>
        </p:txBody>
      </p:sp>
      <p:sp>
        <p:nvSpPr>
          <p:cNvPr id="3" name="Content Placeholder 2"/>
          <p:cNvSpPr>
            <a:spLocks noGrp="1"/>
          </p:cNvSpPr>
          <p:nvPr>
            <p:ph idx="1"/>
          </p:nvPr>
        </p:nvSpPr>
        <p:spPr>
          <a:xfrm>
            <a:off x="228600" y="1676400"/>
            <a:ext cx="8534400" cy="4953000"/>
          </a:xfrm>
        </p:spPr>
        <p:txBody>
          <a:bodyPr>
            <a:noAutofit/>
          </a:bodyPr>
          <a:lstStyle/>
          <a:p>
            <a:r>
              <a:rPr lang="en-US" sz="2200" b="1" dirty="0" smtClean="0"/>
              <a:t>All the books purchased should be checked thoroughly so that books fond damaged are not stamped, accessioned. The library ownership stamp (which contains the name of the </a:t>
            </a:r>
            <a:r>
              <a:rPr lang="en-US" sz="2200" b="1" dirty="0" err="1" smtClean="0"/>
              <a:t>Vidyalaya</a:t>
            </a:r>
            <a:r>
              <a:rPr lang="en-US" sz="2200" b="1" dirty="0" smtClean="0"/>
              <a:t> and “Library Media Centre”) should be affixed at the following places in the book.</a:t>
            </a:r>
          </a:p>
          <a:p>
            <a:r>
              <a:rPr lang="en-US" sz="2200" b="1" dirty="0" smtClean="0"/>
              <a:t> </a:t>
            </a:r>
            <a:r>
              <a:rPr lang="en-US" sz="2200" b="1" dirty="0" err="1" smtClean="0"/>
              <a:t>i</a:t>
            </a:r>
            <a:r>
              <a:rPr lang="en-US" sz="2200" b="1" dirty="0" smtClean="0"/>
              <a:t>. On the back of the title page</a:t>
            </a:r>
          </a:p>
          <a:p>
            <a:r>
              <a:rPr lang="en-US" sz="2200" b="1" dirty="0" smtClean="0"/>
              <a:t>ii. At the bottom of the confidential (secret) page; and</a:t>
            </a:r>
          </a:p>
          <a:p>
            <a:r>
              <a:rPr lang="en-US" sz="2200" b="1" dirty="0" smtClean="0"/>
              <a:t> iii. At the last page of the book.</a:t>
            </a:r>
          </a:p>
          <a:p>
            <a:r>
              <a:rPr lang="en-US" sz="2200" b="1" dirty="0" smtClean="0"/>
              <a:t> All the books accessed should be entered into the accession register. Each copy or volume of the book is entered on the separate line and is given with different or next accession number</a:t>
            </a:r>
          </a:p>
          <a:p>
            <a:r>
              <a:rPr lang="en-US" sz="2200" b="1" dirty="0" smtClean="0"/>
              <a:t> Accession number shall be written on the title page, back of the title page, confidential page (page number 51/101) and at the last page.</a:t>
            </a:r>
            <a:endParaRPr lang="en-US" sz="2200" b="1" dirty="0"/>
          </a:p>
        </p:txBody>
      </p:sp>
    </p:spTree>
  </p:cSld>
  <p:clrMapOvr>
    <a:masterClrMapping/>
  </p:clrMapOvr>
  <p:transition spd="med">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Classification scheme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b="1" dirty="0" smtClean="0"/>
              <a:t>Dewey Decimal Classification (DDC) scheme, Edition 22 (or the latest),                should be followed for the classification of library books. For guidance,         librarians can consult DDC            Schedules for School      Libraries given in “</a:t>
            </a:r>
            <a:r>
              <a:rPr lang="en-US" b="1" i="1" dirty="0" smtClean="0"/>
              <a:t>CBSE: Organizing          School   Libraries Manual”, DDC in Indian National            Bibliography </a:t>
            </a:r>
            <a:r>
              <a:rPr lang="en-US" b="1" dirty="0" smtClean="0"/>
              <a:t>brought out by the Central         Reference Library, Kolkata and freely available first three summaries of DDC on OCLC website.</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BULLETIN BOARDS</a:t>
            </a:r>
            <a:endParaRPr lang="en-US" dirty="0"/>
          </a:p>
        </p:txBody>
      </p:sp>
      <p:sp>
        <p:nvSpPr>
          <p:cNvPr id="3" name="Content Placeholder 2"/>
          <p:cNvSpPr>
            <a:spLocks noGrp="1"/>
          </p:cNvSpPr>
          <p:nvPr>
            <p:ph idx="1"/>
          </p:nvPr>
        </p:nvSpPr>
        <p:spPr/>
        <p:txBody>
          <a:bodyPr>
            <a:normAutofit/>
          </a:bodyPr>
          <a:lstStyle/>
          <a:p>
            <a:r>
              <a:rPr lang="en-US" dirty="0" smtClean="0"/>
              <a:t>The library should maintain enough number of bulletin boards to inform the users about library resources and activities such as information about new arrivals, library </a:t>
            </a:r>
            <a:r>
              <a:rPr lang="en-US" dirty="0" err="1" smtClean="0"/>
              <a:t>programmes</a:t>
            </a:r>
            <a:r>
              <a:rPr lang="en-US" dirty="0" smtClean="0"/>
              <a:t>, library statistics, book reviews and to display book jackets, posters, bulletins, etc. There may be separate bulletin boards for Reader’s Club and providing career and guidance information.</a:t>
            </a:r>
            <a:endParaRPr lang="en-US" dirty="0"/>
          </a:p>
        </p:txBody>
      </p:sp>
    </p:spTree>
  </p:cSld>
  <p:clrMapOvr>
    <a:masterClrMapping/>
  </p:clrMapOvr>
  <p:transition spd="med">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Reading Corner</a:t>
            </a:r>
            <a:endParaRPr lang="en-US" dirty="0"/>
          </a:p>
        </p:txBody>
      </p:sp>
      <p:sp>
        <p:nvSpPr>
          <p:cNvPr id="3" name="Content Placeholder 2"/>
          <p:cNvSpPr>
            <a:spLocks noGrp="1"/>
          </p:cNvSpPr>
          <p:nvPr>
            <p:ph idx="1"/>
          </p:nvPr>
        </p:nvSpPr>
        <p:spPr>
          <a:xfrm>
            <a:off x="304800" y="1600201"/>
            <a:ext cx="6781800" cy="4800600"/>
          </a:xfrm>
        </p:spPr>
        <p:txBody>
          <a:bodyPr>
            <a:normAutofit fontScale="85000" lnSpcReduction="10000"/>
          </a:bodyPr>
          <a:lstStyle/>
          <a:p>
            <a:pPr lvl="0" fontAlgn="base"/>
            <a:r>
              <a:rPr lang="en-US" b="1" dirty="0" smtClean="0"/>
              <a:t>A “Reading Corner” shall be set up in the Primary block where a newspaper and multiple copies of children’s magazines can be kept for open/anytime reading. This will be under the charge of Head Master/Mistress.</a:t>
            </a:r>
            <a:endParaRPr lang="en-US" dirty="0" smtClean="0"/>
          </a:p>
          <a:p>
            <a:pPr lvl="0" fontAlgn="base"/>
            <a:r>
              <a:rPr lang="en-US" b="1" dirty="0" smtClean="0"/>
              <a:t>“Hanging Libraries” shall be developed for class I-III, where children’s magazines and donated books (voluntarily donated by students, teachers and parents) are clipped and hanged on a thread in the class room.</a:t>
            </a:r>
            <a:endParaRPr lang="en-US" dirty="0" smtClean="0"/>
          </a:p>
          <a:p>
            <a:endParaRPr lang="en-US" dirty="0"/>
          </a:p>
        </p:txBody>
      </p:sp>
      <p:pic>
        <p:nvPicPr>
          <p:cNvPr id="12290" name="Picture 2" descr="Flying Books Isolated On White Stock Photo, Picture And Royalty ..."/>
          <p:cNvPicPr>
            <a:picLocks noChangeAspect="1" noChangeArrowheads="1"/>
          </p:cNvPicPr>
          <p:nvPr/>
        </p:nvPicPr>
        <p:blipFill>
          <a:blip r:embed="rId2" cstate="print"/>
          <a:srcRect/>
          <a:stretch>
            <a:fillRect/>
          </a:stretch>
        </p:blipFill>
        <p:spPr bwMode="auto">
          <a:xfrm>
            <a:off x="6781800" y="3581400"/>
            <a:ext cx="2057400" cy="20574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0"/>
            <a:ext cx="7772400" cy="1470025"/>
          </a:xfrm>
        </p:spPr>
        <p:txBody>
          <a:bodyPr>
            <a:normAutofit/>
          </a:bodyPr>
          <a:lstStyle/>
          <a:p>
            <a:pPr algn="ctr"/>
            <a:r>
              <a:rPr lang="en-US" b="1" u="sng" dirty="0" smtClean="0"/>
              <a:t>Stock verification</a:t>
            </a:r>
            <a:r>
              <a:rPr lang="en-US" dirty="0" smtClean="0"/>
              <a:t/>
            </a:r>
            <a:br>
              <a:rPr lang="en-US" dirty="0" smtClean="0"/>
            </a:br>
            <a:endParaRPr lang="en-US" dirty="0"/>
          </a:p>
        </p:txBody>
      </p:sp>
      <p:sp>
        <p:nvSpPr>
          <p:cNvPr id="3" name="Subtitle 2"/>
          <p:cNvSpPr>
            <a:spLocks noGrp="1"/>
          </p:cNvSpPr>
          <p:nvPr>
            <p:ph type="subTitle" idx="1"/>
          </p:nvPr>
        </p:nvSpPr>
        <p:spPr>
          <a:xfrm>
            <a:off x="609600" y="609600"/>
            <a:ext cx="7848600" cy="4572000"/>
          </a:xfrm>
        </p:spPr>
        <p:txBody>
          <a:bodyPr>
            <a:noAutofit/>
          </a:bodyPr>
          <a:lstStyle/>
          <a:p>
            <a:pPr lvl="0" fontAlgn="base"/>
            <a:r>
              <a:rPr lang="en-US" sz="2400" b="1" dirty="0" smtClean="0"/>
              <a:t>The primary aim of stock taking is to ascertain if all books that have been accessioned in the library can be accounted for. Stock verification should be conducted annually during the month of March with the help of teachers deputed for the purpose. </a:t>
            </a:r>
            <a:endParaRPr lang="en-US" sz="2400" dirty="0" smtClean="0"/>
          </a:p>
          <a:p>
            <a:pPr lvl="0" fontAlgn="base"/>
            <a:r>
              <a:rPr lang="en-US" sz="2400" b="1" dirty="0" smtClean="0"/>
              <a:t>For libraries having more than twenty thousand volumes and up to fifty thousand volumes, stock verification should be done at least once in three years. Sample physical verification should be done every year. In case such verification reveals unusual or unreasonable shortages, complete verification shall be done.</a:t>
            </a:r>
            <a:endParaRPr lang="en-US" sz="2400" dirty="0" smtClean="0"/>
          </a:p>
          <a:p>
            <a:endParaRPr lang="en-US" sz="2400" dirty="0"/>
          </a:p>
        </p:txBody>
      </p:sp>
      <p:pic>
        <p:nvPicPr>
          <p:cNvPr id="10242" name="Picture 2" descr="Library – G NEXT MODEL SCHOOL"/>
          <p:cNvPicPr>
            <a:picLocks noChangeAspect="1" noChangeArrowheads="1"/>
          </p:cNvPicPr>
          <p:nvPr/>
        </p:nvPicPr>
        <p:blipFill>
          <a:blip r:embed="rId2"/>
          <a:srcRect/>
          <a:stretch>
            <a:fillRect/>
          </a:stretch>
        </p:blipFill>
        <p:spPr bwMode="auto">
          <a:xfrm>
            <a:off x="2790825" y="5188162"/>
            <a:ext cx="3152776" cy="1663116"/>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WEEDING OUT (WRITING OFF)</a:t>
            </a:r>
            <a:endParaRPr lang="en-US" dirty="0"/>
          </a:p>
        </p:txBody>
      </p:sp>
      <p:sp>
        <p:nvSpPr>
          <p:cNvPr id="3" name="Content Placeholder 2"/>
          <p:cNvSpPr>
            <a:spLocks noGrp="1"/>
          </p:cNvSpPr>
          <p:nvPr>
            <p:ph idx="1"/>
          </p:nvPr>
        </p:nvSpPr>
        <p:spPr/>
        <p:txBody>
          <a:bodyPr>
            <a:normAutofit/>
          </a:bodyPr>
          <a:lstStyle/>
          <a:p>
            <a:r>
              <a:rPr lang="en-US" sz="2100" b="1" dirty="0" smtClean="0"/>
              <a:t>The process of withdrawing documents from the shelves for transferring them to storage or discarding it permanently is defined as weeding. </a:t>
            </a:r>
          </a:p>
          <a:p>
            <a:r>
              <a:rPr lang="en-US" sz="2100" b="1" dirty="0" smtClean="0"/>
              <a:t>It helps to allow space for new items, ensure easier access to the collection </a:t>
            </a:r>
          </a:p>
          <a:p>
            <a:r>
              <a:rPr lang="en-US" sz="2100" b="1" dirty="0" smtClean="0"/>
              <a:t> The criteria for selecting documents for weeding out are,</a:t>
            </a:r>
          </a:p>
          <a:p>
            <a:pPr lvl="1"/>
            <a:r>
              <a:rPr lang="en-US" sz="2100" b="1" dirty="0" smtClean="0"/>
              <a:t> </a:t>
            </a:r>
            <a:r>
              <a:rPr lang="en-US" sz="2100" b="1" dirty="0" err="1" smtClean="0"/>
              <a:t>i</a:t>
            </a:r>
            <a:r>
              <a:rPr lang="en-US" sz="2100" b="1" dirty="0" smtClean="0"/>
              <a:t>. Physical condition: mutilated, brittle, pest infected </a:t>
            </a:r>
          </a:p>
          <a:p>
            <a:pPr lvl="1"/>
            <a:r>
              <a:rPr lang="en-US" sz="2100" b="1" dirty="0" smtClean="0"/>
              <a:t>ii. Duplication: availability of multiple copies of the same documents </a:t>
            </a:r>
          </a:p>
          <a:p>
            <a:pPr lvl="1"/>
            <a:r>
              <a:rPr lang="en-US" sz="2100" b="1" dirty="0" smtClean="0"/>
              <a:t>iii. Older outdated editions: text books, study materials based on the old curriculum (one copy may be kept for reference) </a:t>
            </a:r>
          </a:p>
          <a:p>
            <a:pPr lvl="1"/>
            <a:r>
              <a:rPr lang="en-US" sz="2100" b="1" dirty="0" smtClean="0"/>
              <a:t>iv. Poor content and use: quality of contents and the documents not in use for a long time.</a:t>
            </a:r>
            <a:endParaRPr lang="en-US" sz="2100" b="1" dirty="0"/>
          </a:p>
        </p:txBody>
      </p:sp>
    </p:spTree>
  </p:cSld>
  <p:clrMapOvr>
    <a:masterClrMapping/>
  </p:clrMapOvr>
  <p:transition spd="med">
    <p:circl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list of books to be weeded out/written off shall be prepared and submitted to the Condemnation committee. It shall be convinced about the logic and economics of disposal of these books. Once the approval of the competent authority has been obtained, necessary postings may be made in the Accession Register.</a:t>
            </a:r>
            <a:endParaRPr lang="en-US" dirty="0"/>
          </a:p>
        </p:txBody>
      </p:sp>
      <p:pic>
        <p:nvPicPr>
          <p:cNvPr id="6146" name="Picture 2" descr="C:\Users\ss\Downloads\20200724_173342.jpg"/>
          <p:cNvPicPr>
            <a:picLocks noChangeAspect="1" noChangeArrowheads="1"/>
          </p:cNvPicPr>
          <p:nvPr/>
        </p:nvPicPr>
        <p:blipFill>
          <a:blip r:embed="rId2"/>
          <a:srcRect/>
          <a:stretch>
            <a:fillRect/>
          </a:stretch>
        </p:blipFill>
        <p:spPr bwMode="auto">
          <a:xfrm>
            <a:off x="2486026" y="30742"/>
            <a:ext cx="4067174" cy="159361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 AND MAINTENANCE OF LIBRARY MATERIALS</a:t>
            </a:r>
            <a:endParaRPr lang="en-US" dirty="0"/>
          </a:p>
        </p:txBody>
      </p:sp>
      <p:sp>
        <p:nvSpPr>
          <p:cNvPr id="3" name="Content Placeholder 2"/>
          <p:cNvSpPr>
            <a:spLocks noGrp="1"/>
          </p:cNvSpPr>
          <p:nvPr>
            <p:ph idx="1"/>
          </p:nvPr>
        </p:nvSpPr>
        <p:spPr>
          <a:xfrm>
            <a:off x="228600" y="1447801"/>
            <a:ext cx="8458200" cy="4953000"/>
          </a:xfrm>
        </p:spPr>
        <p:txBody>
          <a:bodyPr>
            <a:normAutofit fontScale="70000" lnSpcReduction="20000"/>
          </a:bodyPr>
          <a:lstStyle/>
          <a:p>
            <a:r>
              <a:rPr lang="en-US" b="1" dirty="0" smtClean="0"/>
              <a:t>Key environmental factors which affect the life of library materials are dust/dirt, heat, relative humidity, pests, pollutants, and exposure to light.</a:t>
            </a:r>
          </a:p>
          <a:p>
            <a:r>
              <a:rPr lang="en-US" b="1" dirty="0" smtClean="0"/>
              <a:t> </a:t>
            </a:r>
            <a:r>
              <a:rPr lang="en-US" b="1" dirty="0" err="1" smtClean="0"/>
              <a:t>i</a:t>
            </a:r>
            <a:r>
              <a:rPr lang="en-US" b="1" dirty="0" smtClean="0"/>
              <a:t>. Integrated Pest Management: Insects and pests such as Silverfish, booklice, firebrat, beetles, termites, rodents, and vermin infest books due to poor housekeeping. A pest management/control </a:t>
            </a:r>
            <a:r>
              <a:rPr lang="en-US" b="1" dirty="0" err="1" smtClean="0"/>
              <a:t>programme</a:t>
            </a:r>
            <a:r>
              <a:rPr lang="en-US" b="1" dirty="0" smtClean="0"/>
              <a:t> (fumigation, cleaning, etc) should be carried out in the Library annually or as and when required.</a:t>
            </a:r>
          </a:p>
          <a:p>
            <a:r>
              <a:rPr lang="en-US" b="1" dirty="0" smtClean="0"/>
              <a:t> ii. Climate control: Very high humidity encourages mold growth and insect infestations. Low humidity causes materials to lose their flexibility. Generally, the relative humidity in the library should be between 30-50%. The ideal temperature is 18-20 Celsius. The Library may be recommended for air conditioning (AC)</a:t>
            </a:r>
          </a:p>
          <a:p>
            <a:r>
              <a:rPr lang="en-US" b="1" dirty="0" smtClean="0"/>
              <a:t>The students and staff members should be given with instructions/guidance on the proper handling of library materials</a:t>
            </a:r>
            <a:endParaRPr lang="en-US" b="1" dirty="0"/>
          </a:p>
        </p:txBody>
      </p:sp>
    </p:spTree>
  </p:cSld>
  <p:clrMapOvr>
    <a:masterClrMapping/>
  </p:clrMapOvr>
  <p:transition spd="med">
    <p:circl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u="sng" dirty="0" smtClean="0"/>
              <a:t>Library Rules</a:t>
            </a:r>
            <a:r>
              <a:rPr lang="en-US" dirty="0" smtClean="0"/>
              <a:t/>
            </a:r>
            <a:br>
              <a:rPr lang="en-US" dirty="0" smtClean="0"/>
            </a:br>
            <a:endParaRPr lang="en-US" dirty="0"/>
          </a:p>
        </p:txBody>
      </p:sp>
      <p:sp>
        <p:nvSpPr>
          <p:cNvPr id="3" name="Content Placeholder 2"/>
          <p:cNvSpPr>
            <a:spLocks noGrp="1"/>
          </p:cNvSpPr>
          <p:nvPr>
            <p:ph idx="1"/>
          </p:nvPr>
        </p:nvSpPr>
        <p:spPr>
          <a:xfrm>
            <a:off x="0" y="1981200"/>
            <a:ext cx="9144000" cy="4876799"/>
          </a:xfrm>
        </p:spPr>
        <p:txBody>
          <a:bodyPr>
            <a:normAutofit fontScale="77500" lnSpcReduction="20000"/>
          </a:bodyPr>
          <a:lstStyle/>
          <a:p>
            <a:pPr lvl="0" fontAlgn="base">
              <a:buFont typeface="Arial" pitchFamily="34" charset="0"/>
              <a:buChar char="•"/>
            </a:pPr>
            <a:r>
              <a:rPr lang="en-US" b="1" dirty="0" smtClean="0"/>
              <a:t>All students and staff of the school are members of the library.</a:t>
            </a:r>
            <a:endParaRPr lang="en-US" dirty="0" smtClean="0"/>
          </a:p>
          <a:p>
            <a:pPr lvl="0" fontAlgn="base">
              <a:buFont typeface="Arial" pitchFamily="34" charset="0"/>
              <a:buChar char="•"/>
            </a:pPr>
            <a:r>
              <a:rPr lang="en-US" b="1" dirty="0" smtClean="0"/>
              <a:t>A student can borrow only two books at a time for a period of two weeks.</a:t>
            </a:r>
            <a:endParaRPr lang="en-US" dirty="0" smtClean="0"/>
          </a:p>
          <a:p>
            <a:pPr lvl="0" fontAlgn="base">
              <a:buFont typeface="Arial" pitchFamily="34" charset="0"/>
              <a:buChar char="•"/>
            </a:pPr>
            <a:r>
              <a:rPr lang="en-US" b="1" dirty="0" smtClean="0"/>
              <a:t>A staff member can borrow maximum five books at a time for a period of one month.</a:t>
            </a:r>
            <a:endParaRPr lang="en-US" dirty="0" smtClean="0"/>
          </a:p>
          <a:p>
            <a:pPr lvl="0" fontAlgn="base">
              <a:buFont typeface="Arial" pitchFamily="34" charset="0"/>
              <a:buChar char="•"/>
            </a:pPr>
            <a:r>
              <a:rPr lang="en-US" b="1" dirty="0" smtClean="0"/>
              <a:t>Books will be issued to the students, during the library periods. </a:t>
            </a:r>
          </a:p>
          <a:p>
            <a:pPr lvl="0" fontAlgn="base">
              <a:buFont typeface="Arial" pitchFamily="34" charset="0"/>
              <a:buChar char="•"/>
            </a:pPr>
            <a:r>
              <a:rPr lang="en-US" b="1" dirty="0" smtClean="0"/>
              <a:t>No book will be issued or returned during the teaching hours.</a:t>
            </a:r>
            <a:endParaRPr lang="en-US" dirty="0" smtClean="0"/>
          </a:p>
          <a:p>
            <a:pPr lvl="0" fontAlgn="base">
              <a:buFont typeface="Arial" pitchFamily="34" charset="0"/>
              <a:buChar char="•"/>
            </a:pPr>
            <a:r>
              <a:rPr lang="en-US" b="1" dirty="0" smtClean="0"/>
              <a:t>Marking underlining or writing on library books, periodicals and</a:t>
            </a:r>
            <a:endParaRPr lang="en-US" dirty="0" smtClean="0"/>
          </a:p>
          <a:p>
            <a:pPr lvl="0" fontAlgn="base">
              <a:buFont typeface="Arial" pitchFamily="34" charset="0"/>
              <a:buChar char="•"/>
            </a:pPr>
            <a:r>
              <a:rPr lang="en-US" b="1" dirty="0" smtClean="0"/>
              <a:t>newspapers is strictly forbidden.</a:t>
            </a:r>
            <a:endParaRPr lang="en-US" dirty="0" smtClean="0"/>
          </a:p>
          <a:p>
            <a:pPr lvl="0" fontAlgn="base">
              <a:buFont typeface="Arial" pitchFamily="34" charset="0"/>
              <a:buChar char="•"/>
            </a:pPr>
            <a:r>
              <a:rPr lang="en-US" b="1" dirty="0" smtClean="0"/>
              <a:t>Reference books and current periodicals will not be issued to any members. These can be consulted only in the library.</a:t>
            </a:r>
            <a:endParaRPr lang="en-US" dirty="0" smtClean="0"/>
          </a:p>
          <a:p>
            <a:pPr lvl="0" fontAlgn="base">
              <a:buFont typeface="Arial" pitchFamily="34" charset="0"/>
              <a:buChar char="•"/>
            </a:pPr>
            <a:r>
              <a:rPr lang="en-US" b="1" dirty="0" smtClean="0"/>
              <a:t>If the books are not returned within the specified time it will be viewed seriously and fine will be charged as per rules.</a:t>
            </a:r>
            <a:endParaRPr lang="en-US" dirty="0" smtClean="0"/>
          </a:p>
          <a:p>
            <a:endParaRPr lang="en-US" dirty="0"/>
          </a:p>
        </p:txBody>
      </p:sp>
      <p:pic>
        <p:nvPicPr>
          <p:cNvPr id="40962" name="Picture 2" descr="Library Rules Poster Set | Library rules, Library rules poster ..."/>
          <p:cNvPicPr>
            <a:picLocks noChangeAspect="1" noChangeArrowheads="1"/>
          </p:cNvPicPr>
          <p:nvPr/>
        </p:nvPicPr>
        <p:blipFill>
          <a:blip r:embed="rId2"/>
          <a:srcRect/>
          <a:stretch>
            <a:fillRect/>
          </a:stretch>
        </p:blipFill>
        <p:spPr bwMode="auto">
          <a:xfrm>
            <a:off x="7443652" y="0"/>
            <a:ext cx="1484266" cy="192405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u="sng" dirty="0" smtClean="0"/>
              <a:t>Library Rules</a:t>
            </a:r>
            <a:endParaRPr lang="en-US" dirty="0"/>
          </a:p>
        </p:txBody>
      </p:sp>
      <p:sp>
        <p:nvSpPr>
          <p:cNvPr id="3" name="Content Placeholder 2"/>
          <p:cNvSpPr>
            <a:spLocks noGrp="1"/>
          </p:cNvSpPr>
          <p:nvPr>
            <p:ph idx="1"/>
          </p:nvPr>
        </p:nvSpPr>
        <p:spPr>
          <a:xfrm>
            <a:off x="0" y="1600201"/>
            <a:ext cx="9144000" cy="5257800"/>
          </a:xfrm>
        </p:spPr>
        <p:txBody>
          <a:bodyPr>
            <a:normAutofit fontScale="47500" lnSpcReduction="20000"/>
          </a:bodyPr>
          <a:lstStyle/>
          <a:p>
            <a:pPr lvl="0" fontAlgn="base"/>
            <a:r>
              <a:rPr lang="en-US" sz="4200" b="1" dirty="0" smtClean="0"/>
              <a:t>The Librarian may call for a book at any time, even if the normal period of loan has not expired.</a:t>
            </a:r>
          </a:p>
          <a:p>
            <a:pPr lvl="0" fontAlgn="base">
              <a:buNone/>
            </a:pPr>
            <a:endParaRPr lang="en-US" sz="4200" dirty="0" smtClean="0"/>
          </a:p>
          <a:p>
            <a:pPr lvl="0" fontAlgn="base"/>
            <a:r>
              <a:rPr lang="en-US" sz="4200" b="1" dirty="0" smtClean="0"/>
              <a:t>In case of book is misused, wrongly handled or lost the person concerned will have to replace the book or pay the current market price of the book.</a:t>
            </a:r>
            <a:endParaRPr lang="en-US" sz="4200" dirty="0" smtClean="0"/>
          </a:p>
          <a:p>
            <a:pPr lvl="0" fontAlgn="base"/>
            <a:r>
              <a:rPr lang="en-US" sz="4200" b="1" dirty="0" smtClean="0"/>
              <a:t>After reading, make sure that the books, periodicals and newspapers are kept back at their respective places.</a:t>
            </a:r>
          </a:p>
          <a:p>
            <a:pPr lvl="0" fontAlgn="base">
              <a:buNone/>
            </a:pPr>
            <a:endParaRPr lang="en-US" sz="4200" dirty="0" smtClean="0"/>
          </a:p>
          <a:p>
            <a:pPr lvl="0" fontAlgn="base"/>
            <a:r>
              <a:rPr lang="en-US" sz="4200" b="1" dirty="0" smtClean="0"/>
              <a:t>The members should take good care of library furnishings and equipment.</a:t>
            </a:r>
            <a:endParaRPr lang="en-US" sz="4200" dirty="0" smtClean="0"/>
          </a:p>
          <a:p>
            <a:pPr lvl="0" fontAlgn="base"/>
            <a:r>
              <a:rPr lang="en-US" sz="4200" b="1" dirty="0" smtClean="0"/>
              <a:t>Make sure the library looks as good when you leave as it did when you</a:t>
            </a:r>
            <a:endParaRPr lang="en-US" sz="4200" dirty="0" smtClean="0"/>
          </a:p>
          <a:p>
            <a:pPr lvl="0" fontAlgn="base"/>
            <a:r>
              <a:rPr lang="en-US" sz="4200" b="1" dirty="0" smtClean="0"/>
              <a:t>came in.</a:t>
            </a:r>
            <a:endParaRPr lang="en-US" sz="4200" dirty="0" smtClean="0"/>
          </a:p>
          <a:p>
            <a:pPr lvl="0" fontAlgn="base"/>
            <a:r>
              <a:rPr lang="en-US" sz="4200" b="1" dirty="0" smtClean="0"/>
              <a:t>Drink and food are not allowed in the library.</a:t>
            </a:r>
            <a:endParaRPr lang="en-US" sz="4200" dirty="0" smtClean="0"/>
          </a:p>
          <a:p>
            <a:pPr lvl="0" fontAlgn="base"/>
            <a:r>
              <a:rPr lang="en-US" sz="4200" b="1" dirty="0" smtClean="0"/>
              <a:t>Library computers are for academic purpose only. Do not tamper with the computer settings. Follow the internet safety guidelines.</a:t>
            </a:r>
            <a:endParaRPr lang="en-US" sz="4200" dirty="0" smtClean="0"/>
          </a:p>
          <a:p>
            <a:pPr lvl="0" fontAlgn="base"/>
            <a:r>
              <a:rPr lang="en-US" sz="4200" b="1" dirty="0" smtClean="0"/>
              <a:t>A ‘No Dues Certificate’ by each student is to be obtained from the Librarian while his/her transfer/withdrawal from </a:t>
            </a:r>
            <a:r>
              <a:rPr lang="en-US" sz="4200" b="1" dirty="0" err="1" smtClean="0"/>
              <a:t>vidyalaya</a:t>
            </a:r>
            <a:r>
              <a:rPr lang="en-US" sz="4200" b="1" dirty="0" smtClean="0"/>
              <a:t>.</a:t>
            </a:r>
            <a:endParaRPr lang="en-US" sz="4200" dirty="0" smtClean="0"/>
          </a:p>
          <a:p>
            <a:pPr lvl="0" fontAlgn="base"/>
            <a:r>
              <a:rPr lang="en-US" sz="4200" b="1" dirty="0" smtClean="0"/>
              <a:t>Strict order and silence shall be maintained in the library and speak softly if needed.</a:t>
            </a:r>
            <a:endParaRPr lang="en-US" sz="4200" dirty="0" smtClean="0"/>
          </a:p>
          <a:p>
            <a:endParaRPr lang="en-US" dirty="0"/>
          </a:p>
        </p:txBody>
      </p:sp>
      <p:pic>
        <p:nvPicPr>
          <p:cNvPr id="9218" name="Picture 2" descr="Library Rules - SH.AEC LIBRARY"/>
          <p:cNvPicPr>
            <a:picLocks noChangeAspect="1" noChangeArrowheads="1"/>
          </p:cNvPicPr>
          <p:nvPr/>
        </p:nvPicPr>
        <p:blipFill>
          <a:blip r:embed="rId2"/>
          <a:srcRect/>
          <a:stretch>
            <a:fillRect/>
          </a:stretch>
        </p:blipFill>
        <p:spPr bwMode="auto">
          <a:xfrm>
            <a:off x="6705601" y="155074"/>
            <a:ext cx="2162174" cy="1213852"/>
          </a:xfrm>
          <a:prstGeom prst="rect">
            <a:avLst/>
          </a:prstGeom>
          <a:noFill/>
        </p:spPr>
      </p:pic>
    </p:spTree>
  </p:cSld>
  <p:clrMapOvr>
    <a:masterClrMapping/>
  </p:clrMapOvr>
  <p:transition spd="med">
    <p:circl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u="sng" dirty="0" smtClean="0"/>
              <a:t>Library Blog</a:t>
            </a:r>
            <a:r>
              <a:rPr lang="en-US" dirty="0" smtClean="0"/>
              <a:t/>
            </a:r>
            <a:br>
              <a:rPr lang="en-US" dirty="0" smtClean="0"/>
            </a:br>
            <a:endParaRPr lang="en-US" dirty="0"/>
          </a:p>
        </p:txBody>
      </p:sp>
      <p:sp>
        <p:nvSpPr>
          <p:cNvPr id="3" name="Content Placeholder 2"/>
          <p:cNvSpPr>
            <a:spLocks noGrp="1"/>
          </p:cNvSpPr>
          <p:nvPr>
            <p:ph idx="1"/>
          </p:nvPr>
        </p:nvSpPr>
        <p:spPr>
          <a:xfrm>
            <a:off x="457200" y="2438401"/>
            <a:ext cx="8229600" cy="4213590"/>
          </a:xfrm>
        </p:spPr>
        <p:txBody>
          <a:bodyPr>
            <a:normAutofit fontScale="92500" lnSpcReduction="20000"/>
          </a:bodyPr>
          <a:lstStyle/>
          <a:p>
            <a:pPr fontAlgn="base"/>
            <a:r>
              <a:rPr lang="en-US" b="1" dirty="0" smtClean="0"/>
              <a:t>Blog is a handy web 2.0 tool for library professionals, which can act as an information and publicity tool, a feedback instrument, an interactive and collaborative learning medium and a channel for library promotion.</a:t>
            </a:r>
            <a:endParaRPr lang="en-US" dirty="0" smtClean="0"/>
          </a:p>
          <a:p>
            <a:pPr lvl="0" fontAlgn="base"/>
            <a:r>
              <a:rPr lang="en-US" b="1" dirty="0" smtClean="0"/>
              <a:t>The library shall create its own blog through which it can collect, organize and disseminate online resources useful for students and teachers effectively. </a:t>
            </a:r>
          </a:p>
          <a:p>
            <a:pPr lvl="0" fontAlgn="base"/>
            <a:r>
              <a:rPr lang="en-US" b="1" dirty="0" smtClean="0"/>
              <a:t>The library blog will act as a digital interface to the library.</a:t>
            </a:r>
            <a:endParaRPr lang="en-US" dirty="0" smtClean="0"/>
          </a:p>
          <a:p>
            <a:pPr fontAlgn="base">
              <a:buNone/>
            </a:pPr>
            <a:endParaRPr lang="en-US" dirty="0" smtClean="0"/>
          </a:p>
          <a:p>
            <a:endParaRPr lang="en-US" dirty="0"/>
          </a:p>
        </p:txBody>
      </p:sp>
      <p:pic>
        <p:nvPicPr>
          <p:cNvPr id="8194" name="Picture 2" descr="The Library and Covid-19 | Student News"/>
          <p:cNvPicPr>
            <a:picLocks noChangeAspect="1" noChangeArrowheads="1"/>
          </p:cNvPicPr>
          <p:nvPr/>
        </p:nvPicPr>
        <p:blipFill>
          <a:blip r:embed="rId2"/>
          <a:srcRect/>
          <a:stretch>
            <a:fillRect/>
          </a:stretch>
        </p:blipFill>
        <p:spPr bwMode="auto">
          <a:xfrm>
            <a:off x="6781800" y="105906"/>
            <a:ext cx="2057400" cy="1266092"/>
          </a:xfrm>
          <a:prstGeom prst="rect">
            <a:avLst/>
          </a:prstGeom>
          <a:noFill/>
        </p:spPr>
      </p:pic>
      <p:pic>
        <p:nvPicPr>
          <p:cNvPr id="4" name="Picture 2" descr="C:\Users\ss\Downloads\20200724_175224.jpg"/>
          <p:cNvPicPr>
            <a:picLocks noChangeAspect="1" noChangeArrowheads="1"/>
          </p:cNvPicPr>
          <p:nvPr/>
        </p:nvPicPr>
        <p:blipFill>
          <a:blip r:embed="rId3" cstate="print"/>
          <a:srcRect/>
          <a:stretch>
            <a:fillRect/>
          </a:stretch>
        </p:blipFill>
        <p:spPr bwMode="auto">
          <a:xfrm>
            <a:off x="547608" y="269934"/>
            <a:ext cx="2105184" cy="210518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u="sng" dirty="0" smtClean="0"/>
              <a:t>Reader’s Club</a:t>
            </a:r>
            <a:r>
              <a:rPr lang="en-US" dirty="0" smtClean="0"/>
              <a:t/>
            </a:r>
            <a:br>
              <a:rPr lang="en-US" dirty="0" smtClean="0"/>
            </a:br>
            <a:endParaRPr lang="en-US" dirty="0"/>
          </a:p>
        </p:txBody>
      </p:sp>
      <p:sp>
        <p:nvSpPr>
          <p:cNvPr id="3" name="Content Placeholder 2"/>
          <p:cNvSpPr>
            <a:spLocks noGrp="1"/>
          </p:cNvSpPr>
          <p:nvPr>
            <p:ph idx="1"/>
          </p:nvPr>
        </p:nvSpPr>
        <p:spPr>
          <a:xfrm>
            <a:off x="457200" y="1775191"/>
            <a:ext cx="7010400" cy="4854209"/>
          </a:xfrm>
        </p:spPr>
        <p:txBody>
          <a:bodyPr>
            <a:normAutofit lnSpcReduction="10000"/>
          </a:bodyPr>
          <a:lstStyle/>
          <a:p>
            <a:pPr lvl="0"/>
            <a:r>
              <a:rPr lang="en-US" b="1" dirty="0" smtClean="0"/>
              <a:t>Developing reading habit and information literacy skills among students and teachers is the primary objective of a school library. A well </a:t>
            </a:r>
            <a:r>
              <a:rPr lang="en-US" b="1" dirty="0" err="1" smtClean="0"/>
              <a:t>organised</a:t>
            </a:r>
            <a:r>
              <a:rPr lang="en-US" b="1" dirty="0" smtClean="0"/>
              <a:t> and active Reader’s club helps to achieve this objective. </a:t>
            </a:r>
          </a:p>
          <a:p>
            <a:pPr lvl="0"/>
            <a:r>
              <a:rPr lang="en-US" b="1" dirty="0" smtClean="0"/>
              <a:t>Librarian shall be the in-charge of the Reader’s Club supported by a committee of students and teachers.</a:t>
            </a:r>
            <a:endParaRPr lang="en-US" dirty="0" smtClean="0"/>
          </a:p>
          <a:p>
            <a:endParaRPr lang="en-US" dirty="0"/>
          </a:p>
        </p:txBody>
      </p:sp>
      <p:sp>
        <p:nvSpPr>
          <p:cNvPr id="7170" name="AutoShape 2" descr="◢ Welcome to the new «Readers Club» section ◣ - CraxMe Reader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172" name="AutoShape 4" descr="◢ Welcome to the new «Readers Club» section ◣ - CraxMe Reader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3" name="Picture 5" descr="C:\Users\ss\Desktop\unnamed (2).jpg"/>
          <p:cNvPicPr>
            <a:picLocks noChangeAspect="1" noChangeArrowheads="1"/>
          </p:cNvPicPr>
          <p:nvPr/>
        </p:nvPicPr>
        <p:blipFill>
          <a:blip r:embed="rId2"/>
          <a:srcRect/>
          <a:stretch>
            <a:fillRect/>
          </a:stretch>
        </p:blipFill>
        <p:spPr bwMode="auto">
          <a:xfrm>
            <a:off x="6749514" y="102036"/>
            <a:ext cx="2286000" cy="2286000"/>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300" b="1" u="sng" dirty="0" smtClean="0"/>
              <a:t>Activities</a:t>
            </a:r>
            <a:r>
              <a:rPr lang="en-US" dirty="0" smtClean="0"/>
              <a:t/>
            </a:r>
            <a:br>
              <a:rPr lang="en-US" dirty="0" smtClean="0"/>
            </a:br>
            <a:endParaRPr lang="en-US" dirty="0"/>
          </a:p>
        </p:txBody>
      </p:sp>
      <p:sp>
        <p:nvSpPr>
          <p:cNvPr id="3" name="Content Placeholder 2"/>
          <p:cNvSpPr>
            <a:spLocks noGrp="1"/>
          </p:cNvSpPr>
          <p:nvPr>
            <p:ph idx="1"/>
          </p:nvPr>
        </p:nvSpPr>
        <p:spPr>
          <a:xfrm>
            <a:off x="0" y="1600200"/>
            <a:ext cx="7620000" cy="5029199"/>
          </a:xfrm>
        </p:spPr>
        <p:txBody>
          <a:bodyPr>
            <a:normAutofit fontScale="85000" lnSpcReduction="10000"/>
          </a:bodyPr>
          <a:lstStyle/>
          <a:p>
            <a:pPr fontAlgn="base"/>
            <a:r>
              <a:rPr lang="en-US" b="1" dirty="0" smtClean="0"/>
              <a:t>The Reader’s Club shall develop an annual activity plan with the following suggested activities.</a:t>
            </a:r>
            <a:endParaRPr lang="en-US" dirty="0" smtClean="0"/>
          </a:p>
          <a:p>
            <a:pPr lvl="0" fontAlgn="base"/>
            <a:r>
              <a:rPr lang="en-US" b="1" i="1" dirty="0" smtClean="0"/>
              <a:t>Competitions: Book review writing, reading competition,  storytelling, book jacket/book mark designing, literary quiz, spot poetry writing, slogan writing, poster designing, etc</a:t>
            </a:r>
            <a:endParaRPr lang="en-US" dirty="0" smtClean="0"/>
          </a:p>
          <a:p>
            <a:pPr lvl="0" fontAlgn="base"/>
            <a:r>
              <a:rPr lang="en-US" b="1" i="1" dirty="0" smtClean="0"/>
              <a:t>Assembly </a:t>
            </a:r>
            <a:r>
              <a:rPr lang="en-US" b="1" i="1" dirty="0" err="1" smtClean="0"/>
              <a:t>programmes</a:t>
            </a:r>
            <a:r>
              <a:rPr lang="en-US" b="1" i="1" dirty="0" smtClean="0"/>
              <a:t>: weekly book review in the assembly in English and Hindi, enacting the famous characters from a book, etc</a:t>
            </a:r>
          </a:p>
          <a:p>
            <a:pPr fontAlgn="base"/>
            <a:r>
              <a:rPr lang="en-US" b="1" i="1" dirty="0" smtClean="0"/>
              <a:t>Awards: Reader of the Month / Best reader awards</a:t>
            </a:r>
            <a:endParaRPr lang="en-US" dirty="0" smtClean="0"/>
          </a:p>
          <a:p>
            <a:pPr lvl="0" fontAlgn="base"/>
            <a:endParaRPr lang="en-US" dirty="0" smtClean="0"/>
          </a:p>
          <a:p>
            <a:endParaRPr lang="en-US" dirty="0"/>
          </a:p>
        </p:txBody>
      </p:sp>
      <p:pic>
        <p:nvPicPr>
          <p:cNvPr id="6145" name="Picture 1"/>
          <p:cNvPicPr>
            <a:picLocks noChangeAspect="1" noChangeArrowheads="1"/>
          </p:cNvPicPr>
          <p:nvPr/>
        </p:nvPicPr>
        <p:blipFill>
          <a:blip r:embed="rId2"/>
          <a:srcRect/>
          <a:stretch>
            <a:fillRect/>
          </a:stretch>
        </p:blipFill>
        <p:spPr bwMode="auto">
          <a:xfrm>
            <a:off x="6824584" y="73620"/>
            <a:ext cx="2257424" cy="2257424"/>
          </a:xfrm>
          <a:prstGeom prst="rect">
            <a:avLst/>
          </a:prstGeom>
          <a:noFill/>
          <a:ln w="9525">
            <a:noFill/>
            <a:miter lim="800000"/>
            <a:headEnd/>
            <a:tailEnd/>
          </a:ln>
          <a:effectLst/>
        </p:spPr>
      </p:pic>
    </p:spTree>
  </p:cSld>
  <p:clrMapOvr>
    <a:masterClrMapping/>
  </p:clrMapOvr>
  <p:transition spd="med">
    <p:circl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Annual Library Activity Plan (ALAP)</a:t>
            </a:r>
            <a:r>
              <a:rPr lang="en-US" dirty="0" smtClean="0"/>
              <a:t/>
            </a:r>
            <a:br>
              <a:rPr lang="en-US" dirty="0" smtClean="0"/>
            </a:br>
            <a:endParaRPr lang="en-US" dirty="0"/>
          </a:p>
        </p:txBody>
      </p:sp>
      <p:sp>
        <p:nvSpPr>
          <p:cNvPr id="3" name="Content Placeholder 2"/>
          <p:cNvSpPr>
            <a:spLocks noGrp="1"/>
          </p:cNvSpPr>
          <p:nvPr>
            <p:ph idx="1"/>
          </p:nvPr>
        </p:nvSpPr>
        <p:spPr>
          <a:xfrm>
            <a:off x="304800" y="1622791"/>
            <a:ext cx="8534400" cy="4930410"/>
          </a:xfrm>
        </p:spPr>
        <p:txBody>
          <a:bodyPr/>
          <a:lstStyle/>
          <a:p>
            <a:r>
              <a:rPr lang="en-US" b="1" dirty="0" smtClean="0"/>
              <a:t>The library should have an annual activity plan.</a:t>
            </a:r>
          </a:p>
          <a:p>
            <a:r>
              <a:rPr lang="en-US" b="1" dirty="0" smtClean="0"/>
              <a:t> In the beginning of the academic session, the library committee will chart out the activities/</a:t>
            </a:r>
            <a:r>
              <a:rPr lang="en-US" b="1" dirty="0" err="1" smtClean="0"/>
              <a:t>programmes</a:t>
            </a:r>
            <a:r>
              <a:rPr lang="en-US" b="1" dirty="0" smtClean="0"/>
              <a:t> with proposed dates and expected outcome.</a:t>
            </a:r>
          </a:p>
          <a:p>
            <a:r>
              <a:rPr lang="en-US" b="1" dirty="0" smtClean="0"/>
              <a:t> The activities can be planned based on the local resources/facilities available.</a:t>
            </a:r>
            <a:endParaRPr lang="en-US" dirty="0" smtClean="0"/>
          </a:p>
          <a:p>
            <a:endParaRPr lang="en-US" dirty="0"/>
          </a:p>
        </p:txBody>
      </p:sp>
    </p:spTree>
  </p:cSld>
  <p:clrMapOvr>
    <a:masterClrMapping/>
  </p:clrMapOvr>
  <p:transition spd="med">
    <p:circl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u="sng" dirty="0" smtClean="0"/>
              <a:t>Library Activities</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382000" cy="5257799"/>
          </a:xfrm>
        </p:spPr>
        <p:txBody>
          <a:bodyPr>
            <a:normAutofit fontScale="85000" lnSpcReduction="10000"/>
          </a:bodyPr>
          <a:lstStyle/>
          <a:p>
            <a:pPr fontAlgn="base"/>
            <a:r>
              <a:rPr lang="en-US" b="1" dirty="0" smtClean="0"/>
              <a:t>The school library should cover a wide range of activities and should be a main role player in achieving the mission and vision of the school. It should aim to serve all potential users within the school community and meet the particular needs of different target groups.</a:t>
            </a:r>
            <a:endParaRPr lang="en-US" dirty="0" smtClean="0"/>
          </a:p>
          <a:p>
            <a:pPr fontAlgn="base"/>
            <a:r>
              <a:rPr lang="en-US" b="1" dirty="0" smtClean="0"/>
              <a:t>Some suggested library activities are given below.</a:t>
            </a:r>
            <a:endParaRPr lang="en-US" dirty="0" smtClean="0"/>
          </a:p>
          <a:p>
            <a:pPr lvl="0" fontAlgn="base"/>
            <a:r>
              <a:rPr lang="en-US" b="1" i="1" dirty="0" smtClean="0"/>
              <a:t>Exhibitions and Displays of books </a:t>
            </a:r>
            <a:r>
              <a:rPr lang="en-US" b="1" dirty="0" smtClean="0"/>
              <a:t>: on important days (Independence Day, Republic Day, Children’s Day, Youth Day, Teacher’s Day, National Education Day, etc),  </a:t>
            </a:r>
          </a:p>
          <a:p>
            <a:pPr lvl="0" fontAlgn="base"/>
            <a:r>
              <a:rPr lang="en-US" b="1" dirty="0" smtClean="0"/>
              <a:t>birth/death anniversaries of important personalities (Gandhi </a:t>
            </a:r>
            <a:r>
              <a:rPr lang="en-US" b="1" dirty="0" err="1" smtClean="0"/>
              <a:t>Jayanti</a:t>
            </a:r>
            <a:r>
              <a:rPr lang="en-US" b="1" dirty="0" smtClean="0"/>
              <a:t>, </a:t>
            </a:r>
            <a:r>
              <a:rPr lang="en-US" b="1" dirty="0" err="1" smtClean="0"/>
              <a:t>AmbedkarJayanti</a:t>
            </a:r>
            <a:r>
              <a:rPr lang="en-US" b="1" dirty="0" smtClean="0"/>
              <a:t>, etc)</a:t>
            </a:r>
            <a:endParaRPr lang="en-US" dirty="0" smtClean="0"/>
          </a:p>
          <a:p>
            <a:endParaRPr lang="en-US" dirty="0"/>
          </a:p>
        </p:txBody>
      </p:sp>
      <p:pic>
        <p:nvPicPr>
          <p:cNvPr id="4097" name="Picture 1" descr="C:\Users\ss\Desktop\images.png"/>
          <p:cNvPicPr>
            <a:picLocks noChangeAspect="1" noChangeArrowheads="1"/>
          </p:cNvPicPr>
          <p:nvPr/>
        </p:nvPicPr>
        <p:blipFill>
          <a:blip r:embed="rId2"/>
          <a:srcRect/>
          <a:stretch>
            <a:fillRect/>
          </a:stretch>
        </p:blipFill>
        <p:spPr bwMode="auto">
          <a:xfrm>
            <a:off x="7467600" y="61992"/>
            <a:ext cx="1362074" cy="1380398"/>
          </a:xfrm>
          <a:prstGeom prst="rect">
            <a:avLst/>
          </a:prstGeom>
          <a:noFill/>
        </p:spPr>
      </p:pic>
      <p:pic>
        <p:nvPicPr>
          <p:cNvPr id="4098" name="Picture 2"/>
          <p:cNvPicPr>
            <a:picLocks noChangeAspect="1" noChangeArrowheads="1"/>
          </p:cNvPicPr>
          <p:nvPr/>
        </p:nvPicPr>
        <p:blipFill>
          <a:blip r:embed="rId3"/>
          <a:srcRect/>
          <a:stretch>
            <a:fillRect/>
          </a:stretch>
        </p:blipFill>
        <p:spPr bwMode="auto">
          <a:xfrm>
            <a:off x="234341" y="47514"/>
            <a:ext cx="1421792" cy="1353792"/>
          </a:xfrm>
          <a:prstGeom prst="rect">
            <a:avLst/>
          </a:prstGeom>
          <a:noFill/>
          <a:ln w="9525">
            <a:noFill/>
            <a:miter lim="800000"/>
            <a:headEnd/>
            <a:tailEnd/>
          </a:ln>
          <a:effectLst/>
        </p:spPr>
      </p:pic>
    </p:spTree>
  </p:cSld>
  <p:clrMapOvr>
    <a:masterClrMapping/>
  </p:clrMapOvr>
  <p:transition spd="med">
    <p:circl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s\Downloads\20200724_174842.jpg"/>
          <p:cNvPicPr>
            <a:picLocks noChangeAspect="1" noChangeArrowheads="1"/>
          </p:cNvPicPr>
          <p:nvPr/>
        </p:nvPicPr>
        <p:blipFill>
          <a:blip r:embed="rId2"/>
          <a:srcRect/>
          <a:stretch>
            <a:fillRect/>
          </a:stretch>
        </p:blipFill>
        <p:spPr bwMode="auto">
          <a:xfrm>
            <a:off x="1801091" y="0"/>
            <a:ext cx="5541818" cy="6858000"/>
          </a:xfrm>
          <a:prstGeom prst="rect">
            <a:avLst/>
          </a:prstGeom>
          <a:noFill/>
        </p:spPr>
      </p:pic>
    </p:spTree>
  </p:cSld>
  <p:clrMapOvr>
    <a:masterClrMapping/>
  </p:clrMapOvr>
  <p:transition spd="med">
    <p:circl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86800" cy="5333999"/>
          </a:xfrm>
        </p:spPr>
        <p:txBody>
          <a:bodyPr>
            <a:normAutofit fontScale="77500" lnSpcReduction="20000"/>
          </a:bodyPr>
          <a:lstStyle/>
          <a:p>
            <a:pPr lvl="0" fontAlgn="base"/>
            <a:r>
              <a:rPr lang="en-US" b="1" i="1" dirty="0" smtClean="0"/>
              <a:t>Celebrations</a:t>
            </a:r>
            <a:r>
              <a:rPr lang="en-US" b="1" dirty="0" smtClean="0"/>
              <a:t>: National Library Week, Library Day-Month from 19</a:t>
            </a:r>
            <a:r>
              <a:rPr lang="en-US" b="1" baseline="30000" dirty="0" smtClean="0"/>
              <a:t>th</a:t>
            </a:r>
            <a:r>
              <a:rPr lang="en-US" b="1" dirty="0" smtClean="0"/>
              <a:t> June 20 to 18</a:t>
            </a:r>
            <a:r>
              <a:rPr lang="en-US" b="1" baseline="30000" dirty="0" smtClean="0"/>
              <a:t>th</a:t>
            </a:r>
            <a:r>
              <a:rPr lang="en-US" b="1" dirty="0" smtClean="0"/>
              <a:t> July 20. World Book and Copyright Day, Librarian’s Day, Reading week, etc</a:t>
            </a:r>
            <a:endParaRPr lang="en-US" dirty="0" smtClean="0"/>
          </a:p>
          <a:p>
            <a:pPr lvl="0" fontAlgn="base"/>
            <a:r>
              <a:rPr lang="en-US" b="1" i="1" dirty="0" smtClean="0"/>
              <a:t>Competitions:</a:t>
            </a:r>
            <a:r>
              <a:rPr lang="en-US" b="1" dirty="0" smtClean="0"/>
              <a:t> Reading, Storytelling, Book review writing, Book jacket designing, Bookmark designing, Book/Literary Quiz, Library lot, Poster designing, Slogan writing, Fastest Book searcher, Smart web searcher, Spot poetry writing, etc</a:t>
            </a:r>
            <a:endParaRPr lang="en-US" dirty="0" smtClean="0"/>
          </a:p>
          <a:p>
            <a:pPr lvl="0" fontAlgn="base"/>
            <a:r>
              <a:rPr lang="en-US" b="1" i="1" dirty="0" smtClean="0"/>
              <a:t>Book Fairs:</a:t>
            </a:r>
            <a:r>
              <a:rPr lang="en-US" b="1" dirty="0" smtClean="0"/>
              <a:t> organized in collaboration with Governmental (NBT/CBT) or external agencies.</a:t>
            </a:r>
            <a:endParaRPr lang="en-US" dirty="0" smtClean="0"/>
          </a:p>
          <a:p>
            <a:pPr lvl="0" fontAlgn="base"/>
            <a:r>
              <a:rPr lang="en-US" b="1" i="1" dirty="0" smtClean="0"/>
              <a:t>Events</a:t>
            </a:r>
            <a:r>
              <a:rPr lang="en-US" b="1" dirty="0" smtClean="0"/>
              <a:t>: Meet the Author, Local Library visits, Book talks, etc</a:t>
            </a:r>
            <a:endParaRPr lang="en-US" dirty="0" smtClean="0"/>
          </a:p>
          <a:p>
            <a:pPr lvl="0" fontAlgn="base"/>
            <a:r>
              <a:rPr lang="en-US" b="1" i="1" dirty="0" smtClean="0"/>
              <a:t>Awards:</a:t>
            </a:r>
            <a:r>
              <a:rPr lang="en-US" b="1" dirty="0" smtClean="0"/>
              <a:t> Best Reader Award, Reader of the Month, Best Book reviewer Award, etc</a:t>
            </a:r>
            <a:endParaRPr lang="en-US" dirty="0" smtClean="0"/>
          </a:p>
          <a:p>
            <a:pPr lvl="0" fontAlgn="base"/>
            <a:r>
              <a:rPr lang="en-US" b="1" i="1" dirty="0" smtClean="0"/>
              <a:t>    Publications:</a:t>
            </a:r>
            <a:r>
              <a:rPr lang="en-US" b="1" dirty="0" smtClean="0"/>
              <a:t> Library Bulletins, Library Magazine, Library News Letter, brochures, etc</a:t>
            </a:r>
            <a:endParaRPr lang="en-US" dirty="0" smtClean="0"/>
          </a:p>
          <a:p>
            <a:endParaRPr lang="en-US" dirty="0"/>
          </a:p>
        </p:txBody>
      </p:sp>
      <p:pic>
        <p:nvPicPr>
          <p:cNvPr id="41985" name="Picture 1" descr="C:\Users\ss\Desktop\logo2-e1533235309373.jpg"/>
          <p:cNvPicPr>
            <a:picLocks noChangeAspect="1" noChangeArrowheads="1"/>
          </p:cNvPicPr>
          <p:nvPr/>
        </p:nvPicPr>
        <p:blipFill>
          <a:blip r:embed="rId2"/>
          <a:srcRect/>
          <a:stretch>
            <a:fillRect/>
          </a:stretch>
        </p:blipFill>
        <p:spPr bwMode="auto">
          <a:xfrm>
            <a:off x="3683000" y="83963"/>
            <a:ext cx="1803400" cy="132320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FORMATS OF LIBRARY REGISTERS</a:t>
            </a:r>
            <a:endParaRPr lang="en-US" dirty="0"/>
          </a:p>
        </p:txBody>
      </p:sp>
      <p:pic>
        <p:nvPicPr>
          <p:cNvPr id="4098" name="Picture 2" descr="C:\Users\ss\Downloads\20200724_170133.jpg"/>
          <p:cNvPicPr>
            <a:picLocks noGrp="1" noChangeAspect="1" noChangeArrowheads="1"/>
          </p:cNvPicPr>
          <p:nvPr>
            <p:ph idx="1"/>
          </p:nvPr>
        </p:nvPicPr>
        <p:blipFill>
          <a:blip r:embed="rId2"/>
          <a:srcRect/>
          <a:stretch>
            <a:fillRect/>
          </a:stretch>
        </p:blipFill>
        <p:spPr bwMode="auto">
          <a:xfrm>
            <a:off x="2133601" y="1116433"/>
            <a:ext cx="4876798" cy="5694792"/>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s\Downloads\20200724_170056.jpg"/>
          <p:cNvPicPr>
            <a:picLocks noGrp="1" noChangeAspect="1" noChangeArrowheads="1"/>
          </p:cNvPicPr>
          <p:nvPr>
            <p:ph idx="1"/>
          </p:nvPr>
        </p:nvPicPr>
        <p:blipFill>
          <a:blip r:embed="rId2"/>
          <a:srcRect/>
          <a:stretch>
            <a:fillRect/>
          </a:stretch>
        </p:blipFill>
        <p:spPr bwMode="auto">
          <a:xfrm>
            <a:off x="1447800" y="568326"/>
            <a:ext cx="5966490" cy="628967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s\Downloads\20200724_170114.jpg"/>
          <p:cNvPicPr>
            <a:picLocks noGrp="1" noChangeAspect="1" noChangeArrowheads="1"/>
          </p:cNvPicPr>
          <p:nvPr>
            <p:ph idx="1"/>
          </p:nvPr>
        </p:nvPicPr>
        <p:blipFill>
          <a:blip r:embed="rId2"/>
          <a:srcRect/>
          <a:stretch>
            <a:fillRect/>
          </a:stretch>
        </p:blipFill>
        <p:spPr bwMode="auto">
          <a:xfrm>
            <a:off x="2057400" y="358776"/>
            <a:ext cx="5137726" cy="6499224"/>
          </a:xfrm>
          <a:prstGeom prst="rect">
            <a:avLst/>
          </a:prstGeom>
          <a:noFill/>
        </p:spPr>
      </p:pic>
    </p:spTree>
  </p:cSld>
  <p:clrMapOvr>
    <a:masterClrMapping/>
  </p:clrMapOvr>
  <p:transition spd="med">
    <p:circl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AutoShape 4" descr="Thanks Images, Stock Photos &amp; Vector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Thanks Images, Stock Photos &amp; Vector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400" name="AutoShape 8" descr="Thanks Stock Photos And Images - 123R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402" name="AutoShape 10" descr="Thanks Stock Photos And Images - 123R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403" name="Picture 11" descr="C:\Users\ss\Desktop\download (1).jpg"/>
          <p:cNvPicPr>
            <a:picLocks noGrp="1" noChangeAspect="1" noChangeArrowheads="1"/>
          </p:cNvPicPr>
          <p:nvPr>
            <p:ph idx="1"/>
          </p:nvPr>
        </p:nvPicPr>
        <p:blipFill>
          <a:blip r:embed="rId2"/>
          <a:srcRect/>
          <a:stretch>
            <a:fillRect/>
          </a:stretch>
        </p:blipFill>
        <p:spPr bwMode="auto">
          <a:xfrm>
            <a:off x="1070548" y="1676400"/>
            <a:ext cx="6240904" cy="4137988"/>
          </a:xfrm>
          <a:prstGeom prst="rect">
            <a:avLst/>
          </a:prstGeom>
          <a:noFill/>
        </p:spPr>
      </p:pic>
      <p:pic>
        <p:nvPicPr>
          <p:cNvPr id="59404" name="Picture 12"/>
          <p:cNvPicPr>
            <a:picLocks noChangeAspect="1" noChangeArrowheads="1"/>
          </p:cNvPicPr>
          <p:nvPr/>
        </p:nvPicPr>
        <p:blipFill>
          <a:blip r:embed="rId3"/>
          <a:srcRect/>
          <a:stretch>
            <a:fillRect/>
          </a:stretch>
        </p:blipFill>
        <p:spPr bwMode="auto">
          <a:xfrm>
            <a:off x="3640812" y="30996"/>
            <a:ext cx="2124076" cy="2124076"/>
          </a:xfrm>
          <a:prstGeom prst="rect">
            <a:avLst/>
          </a:prstGeom>
          <a:noFill/>
          <a:ln w="9525">
            <a:noFill/>
            <a:miter lim="800000"/>
            <a:headEnd/>
            <a:tailEnd/>
          </a:ln>
          <a:effectLst/>
        </p:spPr>
      </p:pic>
      <p:sp>
        <p:nvSpPr>
          <p:cNvPr id="8" name="Rectangle 7"/>
          <p:cNvSpPr/>
          <p:nvPr/>
        </p:nvSpPr>
        <p:spPr>
          <a:xfrm>
            <a:off x="914400" y="5286593"/>
            <a:ext cx="7491872" cy="1569660"/>
          </a:xfrm>
          <a:prstGeom prst="rect">
            <a:avLst/>
          </a:prstGeom>
          <a:noFill/>
        </p:spPr>
        <p:txBody>
          <a:bodyPr wrap="squar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BHOOPENDRA SHRIVASTAVA</a:t>
            </a:r>
          </a:p>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LIBRARIAN</a:t>
            </a:r>
            <a:endPar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 V NO.2 RAIPUR C.G.</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314" name="AutoShape 2" descr="Namaste Hands Greeting Symbol Stock Vector - Illustration of clip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6" name="Picture 4" descr="Namaste Hands Greeting Symbol Stock Vector - Illustration of clip ..."/>
          <p:cNvPicPr>
            <a:picLocks noChangeAspect="1" noChangeArrowheads="1"/>
          </p:cNvPicPr>
          <p:nvPr/>
        </p:nvPicPr>
        <p:blipFill>
          <a:blip r:embed="rId4" cstate="print"/>
          <a:srcRect/>
          <a:stretch>
            <a:fillRect/>
          </a:stretch>
        </p:blipFill>
        <p:spPr bwMode="auto">
          <a:xfrm>
            <a:off x="7010400" y="2544270"/>
            <a:ext cx="1828800" cy="1930528"/>
          </a:xfrm>
          <a:prstGeom prst="rect">
            <a:avLst/>
          </a:prstGeom>
          <a:noFill/>
        </p:spPr>
      </p:pic>
    </p:spTree>
  </p:cSld>
  <p:clrMapOvr>
    <a:masterClrMapping/>
  </p:clrMapOvr>
  <p:transition spd="med">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350</TotalTime>
  <Words>2919</Words>
  <Application>Microsoft Office PowerPoint</Application>
  <PresentationFormat>On-screen Show (4:3)</PresentationFormat>
  <Paragraphs>191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Module</vt:lpstr>
      <vt:lpstr>School Library</vt:lpstr>
      <vt:lpstr>Slide 2</vt:lpstr>
      <vt:lpstr>Objectives of the School Library  </vt:lpstr>
      <vt:lpstr>Slide 4</vt:lpstr>
      <vt:lpstr>Location of the Library </vt:lpstr>
      <vt:lpstr>Slide 6</vt:lpstr>
      <vt:lpstr>Slide 7</vt:lpstr>
      <vt:lpstr>Slide 8</vt:lpstr>
      <vt:lpstr>Size and Seating Capacity</vt:lpstr>
      <vt:lpstr>Slide 10</vt:lpstr>
      <vt:lpstr>BUDGET ALLOCATION FORMULA</vt:lpstr>
      <vt:lpstr>Slide 12</vt:lpstr>
      <vt:lpstr>Budget Formula in KVS</vt:lpstr>
      <vt:lpstr>STAFFING AND LIBRARY MANAGEMENT</vt:lpstr>
      <vt:lpstr>Furniture</vt:lpstr>
      <vt:lpstr>EQUIPMENTS</vt:lpstr>
      <vt:lpstr>Slide 17</vt:lpstr>
      <vt:lpstr>Slide 18</vt:lpstr>
      <vt:lpstr>CATEGORIES OF BOOK</vt:lpstr>
      <vt:lpstr>Library collections</vt:lpstr>
      <vt:lpstr>Library collections</vt:lpstr>
      <vt:lpstr>Slide 22</vt:lpstr>
      <vt:lpstr>Slide 23</vt:lpstr>
      <vt:lpstr>Slide 24</vt:lpstr>
      <vt:lpstr>School Library Committee</vt:lpstr>
      <vt:lpstr>Library automation</vt:lpstr>
      <vt:lpstr>Software  </vt:lpstr>
      <vt:lpstr>OPEN ACCESS</vt:lpstr>
      <vt:lpstr>ACCESSIONING OF BOOKS</vt:lpstr>
      <vt:lpstr>Classification scheme</vt:lpstr>
      <vt:lpstr>BULLETIN BOARDS</vt:lpstr>
      <vt:lpstr>Reading Corner</vt:lpstr>
      <vt:lpstr>Stock verification </vt:lpstr>
      <vt:lpstr>WEEDING OUT (WRITING OFF)</vt:lpstr>
      <vt:lpstr>Slide 35</vt:lpstr>
      <vt:lpstr>CARE AND MAINTENANCE OF LIBRARY MATERIALS</vt:lpstr>
      <vt:lpstr>Library Rules </vt:lpstr>
      <vt:lpstr>Library Rules</vt:lpstr>
      <vt:lpstr>Library Blog </vt:lpstr>
      <vt:lpstr>Reader’s Club </vt:lpstr>
      <vt:lpstr>Activities </vt:lpstr>
      <vt:lpstr>Annual Library Activity Plan (ALAP) </vt:lpstr>
      <vt:lpstr>Library Activities </vt:lpstr>
      <vt:lpstr>Slide 44</vt:lpstr>
      <vt:lpstr>Slide 45</vt:lpstr>
      <vt:lpstr>FORMATS OF LIBRARY REGISTERS</vt:lpstr>
      <vt:lpstr>Slide 47</vt:lpstr>
      <vt:lpstr>Slide 48</vt:lpstr>
      <vt:lpstr>Slide 49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Library </dc:title>
  <dc:creator>ss</dc:creator>
  <cp:lastModifiedBy>ss</cp:lastModifiedBy>
  <cp:revision>77</cp:revision>
  <dcterms:created xsi:type="dcterms:W3CDTF">2006-08-16T00:00:00Z</dcterms:created>
  <dcterms:modified xsi:type="dcterms:W3CDTF">2020-07-24T12:27:47Z</dcterms:modified>
</cp:coreProperties>
</file>